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64" r:id="rId3"/>
    <p:sldId id="259" r:id="rId4"/>
    <p:sldId id="271" r:id="rId5"/>
    <p:sldId id="265" r:id="rId6"/>
    <p:sldId id="267" r:id="rId7"/>
    <p:sldId id="260" r:id="rId8"/>
    <p:sldId id="270" r:id="rId9"/>
    <p:sldId id="268" r:id="rId10"/>
    <p:sldId id="269" r:id="rId11"/>
    <p:sldId id="257"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43"/>
    <p:restoredTop sz="76512"/>
  </p:normalViewPr>
  <p:slideViewPr>
    <p:cSldViewPr snapToGrid="0" snapToObjects="1">
      <p:cViewPr varScale="1">
        <p:scale>
          <a:sx n="108" d="100"/>
          <a:sy n="108" d="100"/>
        </p:scale>
        <p:origin x="20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B286A-E1AC-504B-B7E6-1DF0F2DF6C9A}" type="datetimeFigureOut">
              <a:rPr lang="en-US" smtClean="0"/>
              <a:t>8/12/21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0EDA01-49B4-A944-910F-6C1376C5213A}" type="slidenum">
              <a:rPr lang="en-US" smtClean="0"/>
              <a:t>‹#›</a:t>
            </a:fld>
            <a:endParaRPr lang="en-US"/>
          </a:p>
        </p:txBody>
      </p:sp>
    </p:spTree>
    <p:extLst>
      <p:ext uri="{BB962C8B-B14F-4D97-AF65-F5344CB8AC3E}">
        <p14:creationId xmlns:p14="http://schemas.microsoft.com/office/powerpoint/2010/main" val="423327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Prosthetic feet can be categorized into three main types: Passive which have no electronic components and essentially work as a spring and damper system. Based on their design they have a fixed stiffness that can’t adapt to different walking conditions like walking on ramps or stairs. There are also active which are fully robotic and have the ability provide mechanical power during the gait cycle (such as during push of) These usually offer some adaptation to different terrains and they can adapt all throughout the gait cycle. Finally, what I’m focusing on today are semi-active prostheses. In order to have lowered complexity and weight these prostheses only adjust once per stride. For example, here we have the variable stiffness foot adjusts forefoot stiffness once per stride when the foot is in the air.</a:t>
            </a:r>
          </a:p>
          <a:p>
            <a:r>
              <a:rPr lang="en-US" dirty="0"/>
              <a:t>The foot has a fulcrum shown here that moves either forward or back in order to make the foot more or less compliant.</a:t>
            </a:r>
          </a:p>
          <a:p>
            <a:endParaRPr lang="en-US" dirty="0"/>
          </a:p>
          <a:p>
            <a:r>
              <a:rPr lang="en-US" dirty="0"/>
              <a:t>Now, if we want to control a semi-active prosthesis to adapt to different terrains, it’s important to select an appropriate target metric.</a:t>
            </a:r>
          </a:p>
        </p:txBody>
      </p:sp>
      <p:sp>
        <p:nvSpPr>
          <p:cNvPr id="4" name="Slide Number Placeholder 3"/>
          <p:cNvSpPr>
            <a:spLocks noGrp="1"/>
          </p:cNvSpPr>
          <p:nvPr>
            <p:ph type="sldNum" sz="quarter" idx="5"/>
          </p:nvPr>
        </p:nvSpPr>
        <p:spPr/>
        <p:txBody>
          <a:bodyPr/>
          <a:lstStyle/>
          <a:p>
            <a:fld id="{CE0EDA01-49B4-A944-910F-6C1376C5213A}" type="slidenum">
              <a:rPr lang="en-US" smtClean="0"/>
              <a:t>2</a:t>
            </a:fld>
            <a:endParaRPr lang="en-US"/>
          </a:p>
        </p:txBody>
      </p:sp>
    </p:spTree>
    <p:extLst>
      <p:ext uri="{BB962C8B-B14F-4D97-AF65-F5344CB8AC3E}">
        <p14:creationId xmlns:p14="http://schemas.microsoft.com/office/powerpoint/2010/main" val="2721182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are exploring the DMAMA metric. DMAMA is a single number per stride that describes how the ankle controls the location of force interaction. </a:t>
            </a:r>
          </a:p>
          <a:p>
            <a:r>
              <a:rPr lang="en-US" dirty="0"/>
              <a:t>In it’s calculation you can see that it is driven by the angular impulse about the ankle which is influenced by things such as the amount of time the foot is in contact with the ground (walking speed) and how high the forces are during that time. This can give you an idea if the walk was maybe very bouncy or smooth. This is then normalized by the impulse of the sagittal ground reaction force. Functionally we calculated it quite simply by dividing the mean ankle moment by the mean sagittal ground reaction force. The result is a single value per stride.</a:t>
            </a:r>
          </a:p>
          <a:p>
            <a:endParaRPr lang="en-US" dirty="0"/>
          </a:p>
        </p:txBody>
      </p:sp>
      <p:sp>
        <p:nvSpPr>
          <p:cNvPr id="4" name="Slide Number Placeholder 3"/>
          <p:cNvSpPr>
            <a:spLocks noGrp="1"/>
          </p:cNvSpPr>
          <p:nvPr>
            <p:ph type="sldNum" sz="quarter" idx="5"/>
          </p:nvPr>
        </p:nvSpPr>
        <p:spPr/>
        <p:txBody>
          <a:bodyPr/>
          <a:lstStyle/>
          <a:p>
            <a:fld id="{CE0EDA01-49B4-A944-910F-6C1376C5213A}" type="slidenum">
              <a:rPr lang="en-US" smtClean="0"/>
              <a:t>3</a:t>
            </a:fld>
            <a:endParaRPr lang="en-US"/>
          </a:p>
        </p:txBody>
      </p:sp>
    </p:spTree>
    <p:extLst>
      <p:ext uri="{BB962C8B-B14F-4D97-AF65-F5344CB8AC3E}">
        <p14:creationId xmlns:p14="http://schemas.microsoft.com/office/powerpoint/2010/main" val="140424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previous work we looked at if and how DMAMA would change with different stiffness settings in the VSF and over different ground inclines in transtibial amputees. We saw that changing the stiffness and ground incline did influence DMAMA and that it increased with both stiffness and ground incline.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leads us to the motivation for this particular study: if we were to actively try to control DMAMA, what value would we set it to?</a:t>
            </a:r>
          </a:p>
          <a:p>
            <a:endParaRPr lang="en-US" dirty="0"/>
          </a:p>
        </p:txBody>
      </p:sp>
      <p:sp>
        <p:nvSpPr>
          <p:cNvPr id="4" name="Slide Number Placeholder 3"/>
          <p:cNvSpPr>
            <a:spLocks noGrp="1"/>
          </p:cNvSpPr>
          <p:nvPr>
            <p:ph type="sldNum" sz="quarter" idx="5"/>
          </p:nvPr>
        </p:nvSpPr>
        <p:spPr/>
        <p:txBody>
          <a:bodyPr/>
          <a:lstStyle/>
          <a:p>
            <a:fld id="{CE0EDA01-49B4-A944-910F-6C1376C5213A}" type="slidenum">
              <a:rPr lang="en-US" smtClean="0"/>
              <a:t>4</a:t>
            </a:fld>
            <a:endParaRPr lang="en-US"/>
          </a:p>
        </p:txBody>
      </p:sp>
    </p:spTree>
    <p:extLst>
      <p:ext uri="{BB962C8B-B14F-4D97-AF65-F5344CB8AC3E}">
        <p14:creationId xmlns:p14="http://schemas.microsoft.com/office/powerpoint/2010/main" val="395478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this out, we asked: How does DMAMA change in unimpaired people? Using motion capture and embedded force plates we observed the gait in 10 unimpaired individuals as they: walked over level ground at different speeds, (slow normal and fast), as they ascended and descended a 5-degree incline, and ascended and descended stairs.</a:t>
            </a:r>
          </a:p>
        </p:txBody>
      </p:sp>
      <p:sp>
        <p:nvSpPr>
          <p:cNvPr id="4" name="Slide Number Placeholder 3"/>
          <p:cNvSpPr>
            <a:spLocks noGrp="1"/>
          </p:cNvSpPr>
          <p:nvPr>
            <p:ph type="sldNum" sz="quarter" idx="5"/>
          </p:nvPr>
        </p:nvSpPr>
        <p:spPr/>
        <p:txBody>
          <a:bodyPr/>
          <a:lstStyle/>
          <a:p>
            <a:fld id="{CE0EDA01-49B4-A944-910F-6C1376C5213A}" type="slidenum">
              <a:rPr lang="en-US" smtClean="0"/>
              <a:t>5</a:t>
            </a:fld>
            <a:endParaRPr lang="en-US"/>
          </a:p>
        </p:txBody>
      </p:sp>
    </p:spTree>
    <p:extLst>
      <p:ext uri="{BB962C8B-B14F-4D97-AF65-F5344CB8AC3E}">
        <p14:creationId xmlns:p14="http://schemas.microsoft.com/office/powerpoint/2010/main" val="114765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found: when walking at different speeds we saw DMAMA decrease as walking speed increased, that is it moves towards the heel as walking speed increased.</a:t>
            </a:r>
          </a:p>
          <a:p>
            <a:endParaRPr lang="en-US" dirty="0"/>
          </a:p>
          <a:p>
            <a:r>
              <a:rPr lang="en-US" dirty="0"/>
              <a:t>When walking on ramps DMAMA moved forward as ground incline increased suggesting a more forefooted walk.</a:t>
            </a:r>
          </a:p>
          <a:p>
            <a:endParaRPr lang="en-US" dirty="0"/>
          </a:p>
          <a:p>
            <a:r>
              <a:rPr lang="en-US" dirty="0"/>
              <a:t>And in stairs, when going down stairs DMAMA was significantly higher, and lower when going up stairs.</a:t>
            </a:r>
          </a:p>
        </p:txBody>
      </p:sp>
      <p:sp>
        <p:nvSpPr>
          <p:cNvPr id="4" name="Slide Number Placeholder 3"/>
          <p:cNvSpPr>
            <a:spLocks noGrp="1"/>
          </p:cNvSpPr>
          <p:nvPr>
            <p:ph type="sldNum" sz="quarter" idx="5"/>
          </p:nvPr>
        </p:nvSpPr>
        <p:spPr/>
        <p:txBody>
          <a:bodyPr/>
          <a:lstStyle/>
          <a:p>
            <a:fld id="{CE0EDA01-49B4-A944-910F-6C1376C5213A}" type="slidenum">
              <a:rPr lang="en-US" smtClean="0"/>
              <a:t>6</a:t>
            </a:fld>
            <a:endParaRPr lang="en-US"/>
          </a:p>
        </p:txBody>
      </p:sp>
    </p:spTree>
    <p:extLst>
      <p:ext uri="{BB962C8B-B14F-4D97-AF65-F5344CB8AC3E}">
        <p14:creationId xmlns:p14="http://schemas.microsoft.com/office/powerpoint/2010/main" val="354221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we are seeking to combine what we’ve learned with previous work to implement and test a biomimetic control law. In our previous work we observed changes in DMAMA over different terrains and forefoot stiffnesses when wearing the VSF, variable stiffness foot. Combining that with the findings of the unimpaired study we start to get an idea of a control law. This graph shows the degree to which the VSF stiffness should decrease as ground incline increases in order to match the unimpaired biomechanics.</a:t>
            </a:r>
          </a:p>
          <a:p>
            <a:endParaRPr lang="en-US" dirty="0"/>
          </a:p>
          <a:p>
            <a:r>
              <a:rPr lang="en-US" dirty="0"/>
              <a:t>As future work we would like to implement this control law and find out if it in fact improves the user’s experience.</a:t>
            </a:r>
          </a:p>
        </p:txBody>
      </p:sp>
      <p:sp>
        <p:nvSpPr>
          <p:cNvPr id="4" name="Slide Number Placeholder 3"/>
          <p:cNvSpPr>
            <a:spLocks noGrp="1"/>
          </p:cNvSpPr>
          <p:nvPr>
            <p:ph type="sldNum" sz="quarter" idx="5"/>
          </p:nvPr>
        </p:nvSpPr>
        <p:spPr/>
        <p:txBody>
          <a:bodyPr/>
          <a:lstStyle/>
          <a:p>
            <a:fld id="{CE0EDA01-49B4-A944-910F-6C1376C5213A}" type="slidenum">
              <a:rPr lang="en-US" smtClean="0"/>
              <a:t>7</a:t>
            </a:fld>
            <a:endParaRPr lang="en-US"/>
          </a:p>
        </p:txBody>
      </p:sp>
    </p:spTree>
    <p:extLst>
      <p:ext uri="{BB962C8B-B14F-4D97-AF65-F5344CB8AC3E}">
        <p14:creationId xmlns:p14="http://schemas.microsoft.com/office/powerpoint/2010/main" val="419896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Prosthetic feet can be categorized into three main types: Passive which have no electronic components and essentially work as a spring, active which are fully robotic and have the ability provide energy such as push off and finally, semi-active prostheses. In order to have lowered complexity and weight these prostheses only adjust once per stride. For example, here we the variable stiffness foot adjusts forefoot stiffness once per stride when the foot is in the air.</a:t>
            </a:r>
          </a:p>
        </p:txBody>
      </p:sp>
      <p:sp>
        <p:nvSpPr>
          <p:cNvPr id="4" name="Slide Number Placeholder 3"/>
          <p:cNvSpPr>
            <a:spLocks noGrp="1"/>
          </p:cNvSpPr>
          <p:nvPr>
            <p:ph type="sldNum" sz="quarter" idx="5"/>
          </p:nvPr>
        </p:nvSpPr>
        <p:spPr/>
        <p:txBody>
          <a:bodyPr/>
          <a:lstStyle/>
          <a:p>
            <a:fld id="{CE0EDA01-49B4-A944-910F-6C1376C5213A}" type="slidenum">
              <a:rPr lang="en-US" smtClean="0"/>
              <a:t>10</a:t>
            </a:fld>
            <a:endParaRPr lang="en-US"/>
          </a:p>
        </p:txBody>
      </p:sp>
    </p:spTree>
    <p:extLst>
      <p:ext uri="{BB962C8B-B14F-4D97-AF65-F5344CB8AC3E}">
        <p14:creationId xmlns:p14="http://schemas.microsoft.com/office/powerpoint/2010/main" val="946724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Lake and shoreline at sunset of UW-Madison campu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4" y="0"/>
            <a:ext cx="12187147" cy="6858000"/>
          </a:xfrm>
          <a:prstGeom prst="rect">
            <a:avLst/>
          </a:prstGeom>
        </p:spPr>
      </p:pic>
      <p:sp>
        <p:nvSpPr>
          <p:cNvPr id="2" name="Title 1"/>
          <p:cNvSpPr>
            <a:spLocks noGrp="1"/>
          </p:cNvSpPr>
          <p:nvPr>
            <p:ph type="ctrTitle"/>
          </p:nvPr>
        </p:nvSpPr>
        <p:spPr>
          <a:xfrm>
            <a:off x="1524000" y="2587270"/>
            <a:ext cx="91440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5202660"/>
            <a:ext cx="9144000" cy="1487389"/>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097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25BAA6-83CF-F14B-9939-DAB058E22462}"/>
              </a:ext>
            </a:extLst>
          </p:cNvPr>
          <p:cNvSpPr/>
          <p:nvPr userDrawn="1"/>
        </p:nvSpPr>
        <p:spPr>
          <a:xfrm>
            <a:off x="1" y="803306"/>
            <a:ext cx="12192000" cy="605469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88287"/>
          <a:stretch/>
        </p:blipFill>
        <p:spPr>
          <a:xfrm>
            <a:off x="0" y="0"/>
            <a:ext cx="12192000" cy="803306"/>
          </a:xfrm>
          <a:prstGeom prst="rect">
            <a:avLst/>
          </a:prstGeom>
        </p:spPr>
      </p:pic>
      <p:sp>
        <p:nvSpPr>
          <p:cNvPr id="2" name="Title 1"/>
          <p:cNvSpPr>
            <a:spLocks noGrp="1"/>
          </p:cNvSpPr>
          <p:nvPr>
            <p:ph type="title"/>
          </p:nvPr>
        </p:nvSpPr>
        <p:spPr>
          <a:xfrm>
            <a:off x="838200" y="162370"/>
            <a:ext cx="10515600" cy="640936"/>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224867"/>
            <a:ext cx="10515600" cy="5048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83E763-57D5-4D42-8ADB-C473132AEDE6}" type="datetime1">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F35CA5-DA5E-9341-9D6D-3C576083B981}" type="slidenum">
              <a:rPr lang="en-US" smtClean="0"/>
              <a:t>‹#›</a:t>
            </a:fld>
            <a:endParaRPr lang="en-US"/>
          </a:p>
        </p:txBody>
      </p:sp>
    </p:spTree>
    <p:extLst>
      <p:ext uri="{BB962C8B-B14F-4D97-AF65-F5344CB8AC3E}">
        <p14:creationId xmlns:p14="http://schemas.microsoft.com/office/powerpoint/2010/main" val="3880244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hasCustomPrompt="1"/>
          </p:nvPr>
        </p:nvSpPr>
        <p:spPr>
          <a:xfrm>
            <a:off x="831850" y="1709738"/>
            <a:ext cx="10515600" cy="2852737"/>
          </a:xfrm>
        </p:spPr>
        <p:txBody>
          <a:bodyPr anchor="b">
            <a:normAutofit/>
          </a:bodyPr>
          <a:lstStyle>
            <a:lvl1pPr>
              <a:defRPr sz="4800"/>
            </a:lvl1pPr>
          </a:lstStyle>
          <a:p>
            <a:r>
              <a:rPr lang="en-US" dirty="0"/>
              <a:t>Click to edit Master subtitle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390D4F-49E2-314E-A049-B46B9115917F}" type="datetime1">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F35CA5-DA5E-9341-9D6D-3C576083B981}" type="slidenum">
              <a:rPr lang="en-US" smtClean="0"/>
              <a:t>‹#›</a:t>
            </a:fld>
            <a:endParaRPr lang="en-US"/>
          </a:p>
        </p:txBody>
      </p:sp>
    </p:spTree>
    <p:extLst>
      <p:ext uri="{BB962C8B-B14F-4D97-AF65-F5344CB8AC3E}">
        <p14:creationId xmlns:p14="http://schemas.microsoft.com/office/powerpoint/2010/main" val="3833853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838200" y="111096"/>
            <a:ext cx="10515600" cy="68366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230596"/>
            <a:ext cx="5181600" cy="5023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230596"/>
            <a:ext cx="5181600" cy="5023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AE53B0-7D83-6041-9137-43AC4C6EC5D4}" type="datetime1">
              <a:rPr lang="en-US" smtClean="0"/>
              <a:t>8/12/21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F35CA5-DA5E-9341-9D6D-3C576083B981}" type="slidenum">
              <a:rPr lang="en-US" smtClean="0"/>
              <a:t>‹#›</a:t>
            </a:fld>
            <a:endParaRPr lang="en-US"/>
          </a:p>
        </p:txBody>
      </p:sp>
    </p:spTree>
    <p:extLst>
      <p:ext uri="{BB962C8B-B14F-4D97-AF65-F5344CB8AC3E}">
        <p14:creationId xmlns:p14="http://schemas.microsoft.com/office/powerpoint/2010/main" val="386841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057" y="0"/>
            <a:ext cx="12193057" cy="6858594"/>
          </a:xfrm>
          <a:prstGeom prst="rect">
            <a:avLst/>
          </a:prstGeom>
        </p:spPr>
      </p:pic>
      <p:sp>
        <p:nvSpPr>
          <p:cNvPr id="2" name="Title 1"/>
          <p:cNvSpPr>
            <a:spLocks noGrp="1"/>
          </p:cNvSpPr>
          <p:nvPr>
            <p:ph type="title"/>
          </p:nvPr>
        </p:nvSpPr>
        <p:spPr>
          <a:xfrm>
            <a:off x="839788" y="179463"/>
            <a:ext cx="10515600" cy="6409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16841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093720"/>
            <a:ext cx="5157787" cy="4095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16841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093720"/>
            <a:ext cx="5183188" cy="4095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DDA294-0508-C94E-872D-75A1201C8E67}" type="datetime1">
              <a:rPr lang="en-US" smtClean="0"/>
              <a:t>8/12/21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F35CA5-DA5E-9341-9D6D-3C576083B981}" type="slidenum">
              <a:rPr lang="en-US" smtClean="0"/>
              <a:t>‹#›</a:t>
            </a:fld>
            <a:endParaRPr lang="en-US"/>
          </a:p>
        </p:txBody>
      </p:sp>
    </p:spTree>
    <p:extLst>
      <p:ext uri="{BB962C8B-B14F-4D97-AF65-F5344CB8AC3E}">
        <p14:creationId xmlns:p14="http://schemas.microsoft.com/office/powerpoint/2010/main" val="4294164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838200" y="179462"/>
            <a:ext cx="10515600" cy="61529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B6E19B-FEEC-0949-8D62-D37047F4711F}" type="datetime1">
              <a:rPr lang="en-US" smtClean="0"/>
              <a:t>8/12/21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F35CA5-DA5E-9341-9D6D-3C576083B981}" type="slidenum">
              <a:rPr lang="en-US" smtClean="0"/>
              <a:t>‹#›</a:t>
            </a:fld>
            <a:endParaRPr lang="en-US"/>
          </a:p>
        </p:txBody>
      </p:sp>
    </p:spTree>
    <p:extLst>
      <p:ext uri="{BB962C8B-B14F-4D97-AF65-F5344CB8AC3E}">
        <p14:creationId xmlns:p14="http://schemas.microsoft.com/office/powerpoint/2010/main" val="2299301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 y="-297"/>
            <a:ext cx="12193057" cy="6858594"/>
          </a:xfrm>
          <a:prstGeom prst="rect">
            <a:avLst/>
          </a:prstGeom>
        </p:spPr>
      </p:pic>
      <p:sp>
        <p:nvSpPr>
          <p:cNvPr id="2" name="Date Placeholder 1"/>
          <p:cNvSpPr>
            <a:spLocks noGrp="1"/>
          </p:cNvSpPr>
          <p:nvPr>
            <p:ph type="dt" sz="half" idx="10"/>
          </p:nvPr>
        </p:nvSpPr>
        <p:spPr/>
        <p:txBody>
          <a:bodyPr/>
          <a:lstStyle/>
          <a:p>
            <a:fld id="{2C7C3DF7-97A2-8242-AECD-F2F4CB10E337}" type="datetime1">
              <a:rPr lang="en-US" smtClean="0"/>
              <a:t>8/12/21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F35CA5-DA5E-9341-9D6D-3C576083B981}" type="slidenum">
              <a:rPr lang="en-US" smtClean="0"/>
              <a:t>‹#›</a:t>
            </a:fld>
            <a:endParaRPr lang="en-US"/>
          </a:p>
        </p:txBody>
      </p:sp>
    </p:spTree>
    <p:extLst>
      <p:ext uri="{BB962C8B-B14F-4D97-AF65-F5344CB8AC3E}">
        <p14:creationId xmlns:p14="http://schemas.microsoft.com/office/powerpoint/2010/main" val="4042766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c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8F5D0A-0799-4289-AEC8-6510A98307AA}"/>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576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10;&#10;"/>
          <p:cNvPicPr>
            <a:picLocks noChangeAspect="1"/>
          </p:cNvPicPr>
          <p:nvPr/>
        </p:nvPicPr>
        <p:blipFill>
          <a:blip r:embed="rId10"/>
          <a:stretch>
            <a:fillRect/>
          </a:stretch>
        </p:blipFill>
        <p:spPr>
          <a:xfrm>
            <a:off x="-529" y="-297"/>
            <a:ext cx="12193057" cy="6858594"/>
          </a:xfrm>
          <a:prstGeom prst="rect">
            <a:avLst/>
          </a:prstGeom>
        </p:spPr>
      </p:pic>
      <p:sp>
        <p:nvSpPr>
          <p:cNvPr id="2" name="Title Placeholder 1"/>
          <p:cNvSpPr>
            <a:spLocks noGrp="1"/>
          </p:cNvSpPr>
          <p:nvPr>
            <p:ph type="title"/>
          </p:nvPr>
        </p:nvSpPr>
        <p:spPr>
          <a:xfrm>
            <a:off x="838200" y="136733"/>
            <a:ext cx="10515600" cy="6665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230594"/>
            <a:ext cx="10515600" cy="49292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A5982-0BA9-284D-B966-7CDB07642E00}" type="datetime1">
              <a:rPr lang="en-US" smtClean="0"/>
              <a:t>8/12/21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F35CA5-DA5E-9341-9D6D-3C576083B981}" type="slidenum">
              <a:rPr lang="en-US" smtClean="0"/>
              <a:t>‹#›</a:t>
            </a:fld>
            <a:endParaRPr lang="en-US"/>
          </a:p>
        </p:txBody>
      </p:sp>
    </p:spTree>
    <p:extLst>
      <p:ext uri="{BB962C8B-B14F-4D97-AF65-F5344CB8AC3E}">
        <p14:creationId xmlns:p14="http://schemas.microsoft.com/office/powerpoint/2010/main" val="28269928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3" orient="horz" pos="60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9.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svg"/><Relationship Id="rId21" Type="http://schemas.openxmlformats.org/officeDocument/2006/relationships/image" Target="../media/image61.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2" Type="http://schemas.openxmlformats.org/officeDocument/2006/relationships/image" Target="../media/image42.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28" Type="http://schemas.openxmlformats.org/officeDocument/2006/relationships/image" Target="../media/image11.pn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2.m4a"/><Relationship Id="rId7" Type="http://schemas.microsoft.com/office/2007/relationships/hdphoto" Target="../media/hdphoto1.wdp"/><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7.png"/><Relationship Id="rId5" Type="http://schemas.openxmlformats.org/officeDocument/2006/relationships/notesSlide" Target="../notesSlides/notesSlide1.xml"/><Relationship Id="rId10" Type="http://schemas.microsoft.com/office/2007/relationships/hdphoto" Target="../media/hdphoto2.wdp"/><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3.m4a"/><Relationship Id="rId7" Type="http://schemas.openxmlformats.org/officeDocument/2006/relationships/image" Target="../media/image1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4.m4a"/><Relationship Id="rId7" Type="http://schemas.openxmlformats.org/officeDocument/2006/relationships/image" Target="../media/image14.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audio" Target="../media/media5.m4a"/><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7.png"/><Relationship Id="rId2" Type="http://schemas.microsoft.com/office/2007/relationships/media" Target="../media/media5.m4a"/><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tags" Target="../tags/tag4.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5" Type="http://schemas.openxmlformats.org/officeDocument/2006/relationships/notesSlide" Target="../notesSlides/notesSlide4.xml"/><Relationship Id="rId15" Type="http://schemas.openxmlformats.org/officeDocument/2006/relationships/image" Target="../media/image24.sv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slideLayout" Target="../slideLayouts/slideLayout2.xml"/><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38.svg"/><Relationship Id="rId3" Type="http://schemas.openxmlformats.org/officeDocument/2006/relationships/audio" Target="../media/media6.m4a"/><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7.png"/><Relationship Id="rId2" Type="http://schemas.microsoft.com/office/2007/relationships/media" Target="../media/media6.m4a"/><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tags" Target="../tags/tag5.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6.png"/><Relationship Id="rId5" Type="http://schemas.openxmlformats.org/officeDocument/2006/relationships/notesSlide" Target="../notesSlides/notesSlide5.xml"/><Relationship Id="rId15" Type="http://schemas.openxmlformats.org/officeDocument/2006/relationships/image" Target="../media/image24.svg"/><Relationship Id="rId23" Type="http://schemas.openxmlformats.org/officeDocument/2006/relationships/image" Target="../media/image35.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slideLayout" Target="../slideLayouts/slideLayout2.xml"/><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4.png"/><Relationship Id="rId27"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audio" Target="../media/media7.m4a"/><Relationship Id="rId7" Type="http://schemas.openxmlformats.org/officeDocument/2006/relationships/image" Target="../media/image9.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6.xml"/><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390.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0B2-2A99-9945-9BF2-85E5464C8FF4}"/>
              </a:ext>
            </a:extLst>
          </p:cNvPr>
          <p:cNvSpPr>
            <a:spLocks noGrp="1"/>
          </p:cNvSpPr>
          <p:nvPr>
            <p:ph type="ctrTitle"/>
          </p:nvPr>
        </p:nvSpPr>
        <p:spPr>
          <a:xfrm>
            <a:off x="587829" y="1868810"/>
            <a:ext cx="11150236" cy="2387600"/>
          </a:xfrm>
        </p:spPr>
        <p:txBody>
          <a:bodyPr>
            <a:noAutofit/>
          </a:bodyPr>
          <a:lstStyle/>
          <a:p>
            <a:r>
              <a:rPr lang="en-US" sz="4000" b="1" dirty="0"/>
              <a:t>The Effect of Walking Speed, Slopes, and Stairs on Dynamic Mean Ankle Moment Arm </a:t>
            </a:r>
          </a:p>
        </p:txBody>
      </p:sp>
      <p:sp>
        <p:nvSpPr>
          <p:cNvPr id="3" name="Subtitle 2">
            <a:extLst>
              <a:ext uri="{FF2B5EF4-FFF2-40B4-BE49-F238E27FC236}">
                <a16:creationId xmlns:a16="http://schemas.microsoft.com/office/drawing/2014/main" id="{C62E7712-D086-994E-BBF0-AEC0B8F5F3C8}"/>
              </a:ext>
            </a:extLst>
          </p:cNvPr>
          <p:cNvSpPr>
            <a:spLocks noGrp="1"/>
          </p:cNvSpPr>
          <p:nvPr>
            <p:ph type="subTitle" idx="1"/>
          </p:nvPr>
        </p:nvSpPr>
        <p:spPr>
          <a:xfrm>
            <a:off x="1" y="4478481"/>
            <a:ext cx="12192000" cy="1496268"/>
          </a:xfrm>
        </p:spPr>
        <p:txBody>
          <a:bodyPr>
            <a:normAutofit/>
          </a:bodyPr>
          <a:lstStyle/>
          <a:p>
            <a:r>
              <a:rPr lang="en-US" sz="1800" u="sng" dirty="0"/>
              <a:t>K. </a:t>
            </a:r>
            <a:r>
              <a:rPr lang="en-US" sz="1800" b="1" u="sng" dirty="0"/>
              <a:t>Heidi </a:t>
            </a:r>
            <a:r>
              <a:rPr lang="en-US" sz="1800" u="sng" dirty="0"/>
              <a:t>Fehr</a:t>
            </a:r>
            <a:r>
              <a:rPr lang="en-US" sz="1800" baseline="30000" dirty="0"/>
              <a:t>1*</a:t>
            </a:r>
            <a:r>
              <a:rPr lang="en-US" sz="1800" dirty="0"/>
              <a:t>, Jenny A. Kent</a:t>
            </a:r>
            <a:r>
              <a:rPr lang="en-US" sz="1800" baseline="30000" dirty="0"/>
              <a:t>2</a:t>
            </a:r>
            <a:r>
              <a:rPr lang="en-US" sz="1800" dirty="0"/>
              <a:t>, Jasmine Nakum</a:t>
            </a:r>
            <a:r>
              <a:rPr lang="en-US" sz="1800" baseline="30000" dirty="0"/>
              <a:t>1</a:t>
            </a:r>
            <a:r>
              <a:rPr lang="en-US" sz="1800" dirty="0"/>
              <a:t>, Matthew J. Major</a:t>
            </a:r>
            <a:r>
              <a:rPr lang="en-US" sz="1800" baseline="30000" dirty="0"/>
              <a:t>2,3</a:t>
            </a:r>
            <a:r>
              <a:rPr lang="en-US" sz="1800" dirty="0"/>
              <a:t>, and Peter Gabriel Adamczyk</a:t>
            </a:r>
            <a:r>
              <a:rPr lang="en-US" sz="1800" baseline="30000" dirty="0"/>
              <a:t>1</a:t>
            </a:r>
            <a:endParaRPr lang="en-US" sz="1800" dirty="0"/>
          </a:p>
          <a:p>
            <a:r>
              <a:rPr lang="en-US" sz="1800" baseline="30000" dirty="0"/>
              <a:t>1</a:t>
            </a:r>
            <a:r>
              <a:rPr lang="en-US" sz="1800" dirty="0"/>
              <a:t>University of Wisconsin-Madison, Madison WI, USA, </a:t>
            </a:r>
            <a:r>
              <a:rPr lang="en-US" sz="1800" baseline="30000" dirty="0"/>
              <a:t>2</a:t>
            </a:r>
            <a:r>
              <a:rPr lang="en-US" sz="1800" dirty="0"/>
              <a:t> Northwestern University Prosthetics-Orthotics Center, Feinberg School of Medicine, Northwestern University, Chicago IL, USA , </a:t>
            </a:r>
            <a:r>
              <a:rPr lang="en-US" sz="1800" baseline="30000" dirty="0"/>
              <a:t>3</a:t>
            </a:r>
            <a:r>
              <a:rPr lang="en-US" sz="1800" dirty="0"/>
              <a:t>Jesse Brown VA Medical Center, Chicago, USA </a:t>
            </a:r>
          </a:p>
        </p:txBody>
      </p:sp>
      <p:pic>
        <p:nvPicPr>
          <p:cNvPr id="15" name="Picture 14" descr="Text&#10;&#10;Description automatically generated with medium confidence">
            <a:extLst>
              <a:ext uri="{FF2B5EF4-FFF2-40B4-BE49-F238E27FC236}">
                <a16:creationId xmlns:a16="http://schemas.microsoft.com/office/drawing/2014/main" id="{860813C8-A0D3-D342-880B-B355EB869129}"/>
              </a:ext>
            </a:extLst>
          </p:cNvPr>
          <p:cNvPicPr>
            <a:picLocks noChangeAspect="1"/>
          </p:cNvPicPr>
          <p:nvPr/>
        </p:nvPicPr>
        <p:blipFill rotWithShape="1">
          <a:blip r:embed="rId4"/>
          <a:srcRect b="29077"/>
          <a:stretch/>
        </p:blipFill>
        <p:spPr>
          <a:xfrm>
            <a:off x="7837736" y="5876977"/>
            <a:ext cx="3913414" cy="450473"/>
          </a:xfrm>
          <a:prstGeom prst="rect">
            <a:avLst/>
          </a:prstGeom>
        </p:spPr>
      </p:pic>
      <p:pic>
        <p:nvPicPr>
          <p:cNvPr id="4" name="Audio 3">
            <a:hlinkClick r:id="" action="ppaction://media"/>
            <a:extLst>
              <a:ext uri="{FF2B5EF4-FFF2-40B4-BE49-F238E27FC236}">
                <a16:creationId xmlns:a16="http://schemas.microsoft.com/office/drawing/2014/main" id="{6F8B6944-2B8D-7441-905F-7C919BFA7B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33559764"/>
      </p:ext>
    </p:extLst>
  </p:cSld>
  <p:clrMapOvr>
    <a:masterClrMapping/>
  </p:clrMapOvr>
  <mc:AlternateContent xmlns:mc="http://schemas.openxmlformats.org/markup-compatibility/2006">
    <mc:Choice xmlns:p14="http://schemas.microsoft.com/office/powerpoint/2010/main" Requires="p14">
      <p:transition spd="slow" p14:dur="2000" advTm="11773"/>
    </mc:Choice>
    <mc:Fallback>
      <p:transition spd="slow" advTm="11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55940DF-20F2-E04E-A044-D8893535842E}"/>
              </a:ext>
            </a:extLst>
          </p:cNvPr>
          <p:cNvSpPr>
            <a:spLocks noGrp="1"/>
          </p:cNvSpPr>
          <p:nvPr>
            <p:ph type="title"/>
          </p:nvPr>
        </p:nvSpPr>
        <p:spPr/>
        <p:txBody>
          <a:bodyPr>
            <a:normAutofit fontScale="90000"/>
          </a:bodyPr>
          <a:lstStyle/>
          <a:p>
            <a:r>
              <a:rPr lang="en-US" dirty="0"/>
              <a:t>Prosthetic Foot Control</a:t>
            </a:r>
          </a:p>
        </p:txBody>
      </p:sp>
      <p:sp>
        <p:nvSpPr>
          <p:cNvPr id="11" name="Rounded Rectangle 10">
            <a:extLst>
              <a:ext uri="{FF2B5EF4-FFF2-40B4-BE49-F238E27FC236}">
                <a16:creationId xmlns:a16="http://schemas.microsoft.com/office/drawing/2014/main" id="{5E962D30-7D85-094F-A43A-9DAAD7930CAD}"/>
              </a:ext>
            </a:extLst>
          </p:cNvPr>
          <p:cNvSpPr/>
          <p:nvPr/>
        </p:nvSpPr>
        <p:spPr>
          <a:xfrm>
            <a:off x="518556" y="1175657"/>
            <a:ext cx="3206338" cy="902525"/>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solidFill>
                  <a:schemeClr val="dk1"/>
                </a:solidFill>
              </a:rPr>
              <a:t>Passive</a:t>
            </a:r>
          </a:p>
        </p:txBody>
      </p:sp>
      <p:sp>
        <p:nvSpPr>
          <p:cNvPr id="12" name="Rounded Rectangle 11">
            <a:extLst>
              <a:ext uri="{FF2B5EF4-FFF2-40B4-BE49-F238E27FC236}">
                <a16:creationId xmlns:a16="http://schemas.microsoft.com/office/drawing/2014/main" id="{F422677C-6B8E-A241-9836-C24ED9F45158}"/>
              </a:ext>
            </a:extLst>
          </p:cNvPr>
          <p:cNvSpPr/>
          <p:nvPr/>
        </p:nvSpPr>
        <p:spPr>
          <a:xfrm>
            <a:off x="4492831" y="1175657"/>
            <a:ext cx="3206338" cy="90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Semi-Active</a:t>
            </a:r>
          </a:p>
        </p:txBody>
      </p:sp>
      <p:sp>
        <p:nvSpPr>
          <p:cNvPr id="13" name="Rounded Rectangle 12">
            <a:extLst>
              <a:ext uri="{FF2B5EF4-FFF2-40B4-BE49-F238E27FC236}">
                <a16:creationId xmlns:a16="http://schemas.microsoft.com/office/drawing/2014/main" id="{82EDC26B-FED1-8C48-80DD-61A4CE6F6CEA}"/>
              </a:ext>
            </a:extLst>
          </p:cNvPr>
          <p:cNvSpPr/>
          <p:nvPr/>
        </p:nvSpPr>
        <p:spPr>
          <a:xfrm>
            <a:off x="8467106" y="1175657"/>
            <a:ext cx="3206338" cy="902525"/>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t>Active</a:t>
            </a:r>
          </a:p>
          <a:p>
            <a:pPr algn="ctr"/>
            <a:r>
              <a:rPr lang="en-US" sz="1600" i="1" dirty="0"/>
              <a:t>(fully robotic)</a:t>
            </a:r>
          </a:p>
        </p:txBody>
      </p:sp>
      <p:pic>
        <p:nvPicPr>
          <p:cNvPr id="1026" name="Picture 2">
            <a:extLst>
              <a:ext uri="{FF2B5EF4-FFF2-40B4-BE49-F238E27FC236}">
                <a16:creationId xmlns:a16="http://schemas.microsoft.com/office/drawing/2014/main" id="{E22E3281-8755-9549-8301-617C73528C2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0357" y1="70143" x2="27429" y2="69714"/>
                        <a14:foregroundMark x1="27429" y1="69714" x2="24286" y2="69429"/>
                        <a14:foregroundMark x1="23071" y1="68714" x2="31214" y2="68714"/>
                        <a14:foregroundMark x1="30714" y1="68929" x2="27071" y2="69643"/>
                        <a14:foregroundMark x1="29000" y1="17643" x2="29143" y2="18357"/>
                      </a14:backgroundRemoval>
                    </a14:imgEffect>
                  </a14:imgLayer>
                </a14:imgProps>
              </a:ext>
              <a:ext uri="{28A0092B-C50C-407E-A947-70E740481C1C}">
                <a14:useLocalDpi xmlns:a14="http://schemas.microsoft.com/office/drawing/2010/main" val="0"/>
              </a:ext>
            </a:extLst>
          </a:blip>
          <a:srcRect/>
          <a:stretch>
            <a:fillRect/>
          </a:stretch>
        </p:blipFill>
        <p:spPr bwMode="auto">
          <a:xfrm>
            <a:off x="407225" y="1867391"/>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51D212-CE08-6A48-9E57-80CFFE804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4959" y="1781940"/>
            <a:ext cx="3210632" cy="32106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F750A64-D505-4847-8267-269D6AB55BD5}"/>
              </a:ext>
            </a:extLst>
          </p:cNvPr>
          <p:cNvPicPr>
            <a:picLocks noChangeAspect="1"/>
          </p:cNvPicPr>
          <p:nvPr/>
        </p:nvPicPr>
        <p:blipFill rotWithShape="1">
          <a:blip r:embed="rId6"/>
          <a:srcRect t="62144"/>
          <a:stretch/>
        </p:blipFill>
        <p:spPr>
          <a:xfrm>
            <a:off x="4284701" y="2702132"/>
            <a:ext cx="3668572" cy="2077687"/>
          </a:xfrm>
          <a:prstGeom prst="rect">
            <a:avLst/>
          </a:prstGeom>
        </p:spPr>
      </p:pic>
      <p:sp>
        <p:nvSpPr>
          <p:cNvPr id="2" name="TextBox 1">
            <a:extLst>
              <a:ext uri="{FF2B5EF4-FFF2-40B4-BE49-F238E27FC236}">
                <a16:creationId xmlns:a16="http://schemas.microsoft.com/office/drawing/2014/main" id="{53666B3A-B7E5-0148-BB9A-552620309423}"/>
              </a:ext>
            </a:extLst>
          </p:cNvPr>
          <p:cNvSpPr txBox="1"/>
          <p:nvPr/>
        </p:nvSpPr>
        <p:spPr>
          <a:xfrm>
            <a:off x="971955" y="5111725"/>
            <a:ext cx="2299540" cy="369332"/>
          </a:xfrm>
          <a:prstGeom prst="rect">
            <a:avLst/>
          </a:prstGeom>
          <a:noFill/>
        </p:spPr>
        <p:txBody>
          <a:bodyPr wrap="none" rtlCol="0">
            <a:spAutoFit/>
          </a:bodyPr>
          <a:lstStyle/>
          <a:p>
            <a:r>
              <a:rPr lang="en-US" dirty="0" err="1"/>
              <a:t>Vari</a:t>
            </a:r>
            <a:r>
              <a:rPr lang="en-US" dirty="0"/>
              <a:t>-Flex</a:t>
            </a:r>
            <a:r>
              <a:rPr lang="en-US" baseline="30000" dirty="0"/>
              <a:t>® </a:t>
            </a:r>
            <a:r>
              <a:rPr lang="en-US" dirty="0"/>
              <a:t> by </a:t>
            </a:r>
            <a:r>
              <a:rPr lang="en-US" dirty="0" err="1"/>
              <a:t>Össur</a:t>
            </a:r>
            <a:r>
              <a:rPr lang="en-US" dirty="0"/>
              <a:t> </a:t>
            </a:r>
          </a:p>
        </p:txBody>
      </p:sp>
      <p:sp>
        <p:nvSpPr>
          <p:cNvPr id="15" name="TextBox 14">
            <a:extLst>
              <a:ext uri="{FF2B5EF4-FFF2-40B4-BE49-F238E27FC236}">
                <a16:creationId xmlns:a16="http://schemas.microsoft.com/office/drawing/2014/main" id="{7FBC9C43-DA25-2141-A9B2-DC70BF61CCAF}"/>
              </a:ext>
            </a:extLst>
          </p:cNvPr>
          <p:cNvSpPr txBox="1"/>
          <p:nvPr/>
        </p:nvSpPr>
        <p:spPr>
          <a:xfrm>
            <a:off x="8936640" y="5111725"/>
            <a:ext cx="2598788" cy="369332"/>
          </a:xfrm>
          <a:prstGeom prst="rect">
            <a:avLst/>
          </a:prstGeom>
          <a:noFill/>
        </p:spPr>
        <p:txBody>
          <a:bodyPr wrap="none" rtlCol="0">
            <a:spAutoFit/>
          </a:bodyPr>
          <a:lstStyle/>
          <a:p>
            <a:r>
              <a:rPr lang="en-US" dirty="0"/>
              <a:t>Proprio Foot</a:t>
            </a:r>
            <a:r>
              <a:rPr lang="en-US" baseline="30000" dirty="0"/>
              <a:t>® </a:t>
            </a:r>
            <a:r>
              <a:rPr lang="en-US" dirty="0"/>
              <a:t>by </a:t>
            </a:r>
            <a:r>
              <a:rPr lang="en-US" dirty="0" err="1"/>
              <a:t>Össur</a:t>
            </a:r>
            <a:r>
              <a:rPr lang="en-US" dirty="0"/>
              <a:t> </a:t>
            </a:r>
          </a:p>
        </p:txBody>
      </p:sp>
      <p:sp>
        <p:nvSpPr>
          <p:cNvPr id="3" name="Rectangle 2">
            <a:extLst>
              <a:ext uri="{FF2B5EF4-FFF2-40B4-BE49-F238E27FC236}">
                <a16:creationId xmlns:a16="http://schemas.microsoft.com/office/drawing/2014/main" id="{0BE80130-B52D-DD4C-A878-68CACEA288B7}"/>
              </a:ext>
            </a:extLst>
          </p:cNvPr>
          <p:cNvSpPr/>
          <p:nvPr/>
        </p:nvSpPr>
        <p:spPr>
          <a:xfrm>
            <a:off x="4520312" y="5111725"/>
            <a:ext cx="3151376" cy="369332"/>
          </a:xfrm>
          <a:prstGeom prst="rect">
            <a:avLst/>
          </a:prstGeom>
        </p:spPr>
        <p:txBody>
          <a:bodyPr wrap="none">
            <a:spAutoFit/>
          </a:bodyPr>
          <a:lstStyle/>
          <a:p>
            <a:r>
              <a:rPr lang="en-US" dirty="0">
                <a:solidFill>
                  <a:srgbClr val="404040"/>
                </a:solidFill>
                <a:latin typeface="Arial" panose="020B0604020202020204" pitchFamily="34" charset="0"/>
              </a:rPr>
              <a:t>Variable Stiffness Foot (VSF)</a:t>
            </a:r>
            <a:endParaRPr lang="en-US" dirty="0"/>
          </a:p>
        </p:txBody>
      </p:sp>
      <p:sp>
        <p:nvSpPr>
          <p:cNvPr id="18" name="Rounded Rectangle 17">
            <a:extLst>
              <a:ext uri="{FF2B5EF4-FFF2-40B4-BE49-F238E27FC236}">
                <a16:creationId xmlns:a16="http://schemas.microsoft.com/office/drawing/2014/main" id="{88EB56BC-8535-5E49-9605-F0B00083C05B}"/>
              </a:ext>
            </a:extLst>
          </p:cNvPr>
          <p:cNvSpPr/>
          <p:nvPr/>
        </p:nvSpPr>
        <p:spPr>
          <a:xfrm>
            <a:off x="5759592" y="2408597"/>
            <a:ext cx="2031096" cy="766410"/>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adjusts stiffness once per stride</a:t>
            </a:r>
          </a:p>
        </p:txBody>
      </p:sp>
      <p:sp>
        <p:nvSpPr>
          <p:cNvPr id="19" name="Rounded Rectangle 18">
            <a:extLst>
              <a:ext uri="{FF2B5EF4-FFF2-40B4-BE49-F238E27FC236}">
                <a16:creationId xmlns:a16="http://schemas.microsoft.com/office/drawing/2014/main" id="{9B1DB500-D186-4040-BB6D-99378F648C3C}"/>
              </a:ext>
            </a:extLst>
          </p:cNvPr>
          <p:cNvSpPr/>
          <p:nvPr/>
        </p:nvSpPr>
        <p:spPr>
          <a:xfrm>
            <a:off x="2462862" y="5682343"/>
            <a:ext cx="7790609" cy="90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Wanted: Summative, once-per-stride target control measure</a:t>
            </a:r>
          </a:p>
        </p:txBody>
      </p:sp>
      <p:sp>
        <p:nvSpPr>
          <p:cNvPr id="4" name="Slide Number Placeholder 3">
            <a:extLst>
              <a:ext uri="{FF2B5EF4-FFF2-40B4-BE49-F238E27FC236}">
                <a16:creationId xmlns:a16="http://schemas.microsoft.com/office/drawing/2014/main" id="{7B4C2740-340E-4F41-B57C-BA728BE5CAA5}"/>
              </a:ext>
            </a:extLst>
          </p:cNvPr>
          <p:cNvSpPr>
            <a:spLocks noGrp="1"/>
          </p:cNvSpPr>
          <p:nvPr>
            <p:ph type="sldNum" sz="quarter" idx="12"/>
          </p:nvPr>
        </p:nvSpPr>
        <p:spPr/>
        <p:txBody>
          <a:bodyPr/>
          <a:lstStyle/>
          <a:p>
            <a:fld id="{89F35CA5-DA5E-9341-9D6D-3C576083B981}" type="slidenum">
              <a:rPr lang="en-US" smtClean="0"/>
              <a:t>10</a:t>
            </a:fld>
            <a:endParaRPr lang="en-US"/>
          </a:p>
        </p:txBody>
      </p:sp>
    </p:spTree>
    <p:extLst>
      <p:ext uri="{BB962C8B-B14F-4D97-AF65-F5344CB8AC3E}">
        <p14:creationId xmlns:p14="http://schemas.microsoft.com/office/powerpoint/2010/main" val="332000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 grpId="0"/>
      <p:bldP spid="15" grpId="0"/>
      <p:bldP spid="3" grpId="0"/>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F093584-3E31-1C4A-B199-76DE51762603}"/>
              </a:ext>
            </a:extLst>
          </p:cNvPr>
          <p:cNvSpPr/>
          <p:nvPr/>
        </p:nvSpPr>
        <p:spPr>
          <a:xfrm>
            <a:off x="6327117" y="4476997"/>
            <a:ext cx="2840634" cy="20398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C55940DF-20F2-E04E-A044-D8893535842E}"/>
              </a:ext>
            </a:extLst>
          </p:cNvPr>
          <p:cNvSpPr>
            <a:spLocks noGrp="1"/>
          </p:cNvSpPr>
          <p:nvPr>
            <p:ph type="title"/>
          </p:nvPr>
        </p:nvSpPr>
        <p:spPr/>
        <p:txBody>
          <a:bodyPr>
            <a:normAutofit fontScale="90000"/>
          </a:bodyPr>
          <a:lstStyle/>
          <a:p>
            <a:endParaRPr lang="en-US" dirty="0"/>
          </a:p>
        </p:txBody>
      </p:sp>
      <p:sp>
        <p:nvSpPr>
          <p:cNvPr id="11" name="Rounded Rectangle 10">
            <a:extLst>
              <a:ext uri="{FF2B5EF4-FFF2-40B4-BE49-F238E27FC236}">
                <a16:creationId xmlns:a16="http://schemas.microsoft.com/office/drawing/2014/main" id="{5E962D30-7D85-094F-A43A-9DAAD7930CAD}"/>
              </a:ext>
            </a:extLst>
          </p:cNvPr>
          <p:cNvSpPr/>
          <p:nvPr/>
        </p:nvSpPr>
        <p:spPr>
          <a:xfrm>
            <a:off x="518556" y="1175657"/>
            <a:ext cx="3206338" cy="902525"/>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solidFill>
                  <a:schemeClr val="dk1"/>
                </a:solidFill>
              </a:rPr>
              <a:t>Passive</a:t>
            </a:r>
          </a:p>
        </p:txBody>
      </p:sp>
      <p:sp>
        <p:nvSpPr>
          <p:cNvPr id="12" name="Rounded Rectangle 11">
            <a:extLst>
              <a:ext uri="{FF2B5EF4-FFF2-40B4-BE49-F238E27FC236}">
                <a16:creationId xmlns:a16="http://schemas.microsoft.com/office/drawing/2014/main" id="{F422677C-6B8E-A241-9836-C24ED9F45158}"/>
              </a:ext>
            </a:extLst>
          </p:cNvPr>
          <p:cNvSpPr/>
          <p:nvPr/>
        </p:nvSpPr>
        <p:spPr>
          <a:xfrm>
            <a:off x="4492831" y="1175657"/>
            <a:ext cx="3206338" cy="90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Semi-Active</a:t>
            </a:r>
          </a:p>
        </p:txBody>
      </p:sp>
      <p:sp>
        <p:nvSpPr>
          <p:cNvPr id="13" name="Rounded Rectangle 12">
            <a:extLst>
              <a:ext uri="{FF2B5EF4-FFF2-40B4-BE49-F238E27FC236}">
                <a16:creationId xmlns:a16="http://schemas.microsoft.com/office/drawing/2014/main" id="{82EDC26B-FED1-8C48-80DD-61A4CE6F6CEA}"/>
              </a:ext>
            </a:extLst>
          </p:cNvPr>
          <p:cNvSpPr/>
          <p:nvPr/>
        </p:nvSpPr>
        <p:spPr>
          <a:xfrm>
            <a:off x="8467106" y="1175657"/>
            <a:ext cx="3206338" cy="902525"/>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t>Active</a:t>
            </a:r>
          </a:p>
          <a:p>
            <a:pPr algn="ctr"/>
            <a:r>
              <a:rPr lang="en-US" sz="1600" i="1" dirty="0"/>
              <a:t>(fully robotic)</a:t>
            </a:r>
          </a:p>
        </p:txBody>
      </p:sp>
      <p:pic>
        <p:nvPicPr>
          <p:cNvPr id="1026" name="Picture 2">
            <a:extLst>
              <a:ext uri="{FF2B5EF4-FFF2-40B4-BE49-F238E27FC236}">
                <a16:creationId xmlns:a16="http://schemas.microsoft.com/office/drawing/2014/main" id="{E22E3281-8755-9549-8301-617C73528C2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0357" y1="70143" x2="27429" y2="69714"/>
                        <a14:foregroundMark x1="27429" y1="69714" x2="24286" y2="69429"/>
                        <a14:foregroundMark x1="23071" y1="68714" x2="31214" y2="68714"/>
                        <a14:foregroundMark x1="30714" y1="68929" x2="27071" y2="69643"/>
                        <a14:foregroundMark x1="29000" y1="17643" x2="29143" y2="18357"/>
                      </a14:backgroundRemoval>
                    </a14:imgEffect>
                  </a14:imgLayer>
                </a14:imgProps>
              </a:ext>
              <a:ext uri="{28A0092B-C50C-407E-A947-70E740481C1C}">
                <a14:useLocalDpi xmlns:a14="http://schemas.microsoft.com/office/drawing/2010/main" val="0"/>
              </a:ext>
            </a:extLst>
          </a:blip>
          <a:srcRect/>
          <a:stretch>
            <a:fillRect/>
          </a:stretch>
        </p:blipFill>
        <p:spPr bwMode="auto">
          <a:xfrm>
            <a:off x="518556" y="2107871"/>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51D212-CE08-6A48-9E57-80CFFE804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391" y="1891145"/>
            <a:ext cx="3537857" cy="35378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F750A64-D505-4847-8267-269D6AB55BD5}"/>
              </a:ext>
            </a:extLst>
          </p:cNvPr>
          <p:cNvPicPr>
            <a:picLocks noChangeAspect="1"/>
          </p:cNvPicPr>
          <p:nvPr/>
        </p:nvPicPr>
        <p:blipFill rotWithShape="1">
          <a:blip r:embed="rId5"/>
          <a:srcRect t="62144"/>
          <a:stretch/>
        </p:blipFill>
        <p:spPr>
          <a:xfrm>
            <a:off x="2986807" y="4285755"/>
            <a:ext cx="3668572" cy="2077687"/>
          </a:xfrm>
          <a:prstGeom prst="rect">
            <a:avLst/>
          </a:prstGeom>
        </p:spPr>
      </p:pic>
      <p:pic>
        <p:nvPicPr>
          <p:cNvPr id="16" name="Picture 15">
            <a:extLst>
              <a:ext uri="{FF2B5EF4-FFF2-40B4-BE49-F238E27FC236}">
                <a16:creationId xmlns:a16="http://schemas.microsoft.com/office/drawing/2014/main" id="{B8601EB2-3F1F-1A4A-B286-B3679D752A3A}"/>
              </a:ext>
            </a:extLst>
          </p:cNvPr>
          <p:cNvPicPr>
            <a:picLocks noChangeAspect="1"/>
          </p:cNvPicPr>
          <p:nvPr/>
        </p:nvPicPr>
        <p:blipFill>
          <a:blip r:embed="rId6"/>
          <a:stretch>
            <a:fillRect/>
          </a:stretch>
        </p:blipFill>
        <p:spPr>
          <a:xfrm>
            <a:off x="4245593" y="4470071"/>
            <a:ext cx="5054600" cy="2133600"/>
          </a:xfrm>
          <a:prstGeom prst="rect">
            <a:avLst/>
          </a:prstGeom>
        </p:spPr>
      </p:pic>
      <p:sp>
        <p:nvSpPr>
          <p:cNvPr id="2" name="Slide Number Placeholder 1">
            <a:extLst>
              <a:ext uri="{FF2B5EF4-FFF2-40B4-BE49-F238E27FC236}">
                <a16:creationId xmlns:a16="http://schemas.microsoft.com/office/drawing/2014/main" id="{AA4ECBB9-0162-5F46-8432-FF540DCF612A}"/>
              </a:ext>
            </a:extLst>
          </p:cNvPr>
          <p:cNvSpPr>
            <a:spLocks noGrp="1"/>
          </p:cNvSpPr>
          <p:nvPr>
            <p:ph type="sldNum" sz="quarter" idx="12"/>
          </p:nvPr>
        </p:nvSpPr>
        <p:spPr/>
        <p:txBody>
          <a:bodyPr/>
          <a:lstStyle/>
          <a:p>
            <a:fld id="{89F35CA5-DA5E-9341-9D6D-3C576083B981}" type="slidenum">
              <a:rPr lang="en-US" smtClean="0"/>
              <a:t>11</a:t>
            </a:fld>
            <a:endParaRPr lang="en-US"/>
          </a:p>
        </p:txBody>
      </p:sp>
    </p:spTree>
    <p:extLst>
      <p:ext uri="{BB962C8B-B14F-4D97-AF65-F5344CB8AC3E}">
        <p14:creationId xmlns:p14="http://schemas.microsoft.com/office/powerpoint/2010/main" val="326426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76FD-4D42-694D-B100-6C54BC0FA1C4}"/>
              </a:ext>
            </a:extLst>
          </p:cNvPr>
          <p:cNvSpPr>
            <a:spLocks noGrp="1"/>
          </p:cNvSpPr>
          <p:nvPr>
            <p:ph type="title"/>
          </p:nvPr>
        </p:nvSpPr>
        <p:spPr/>
        <p:txBody>
          <a:bodyPr>
            <a:normAutofit fontScale="90000"/>
          </a:bodyPr>
          <a:lstStyle/>
          <a:p>
            <a:r>
              <a:rPr lang="en-US" dirty="0"/>
              <a:t>Data</a:t>
            </a:r>
          </a:p>
        </p:txBody>
      </p:sp>
      <p:pic>
        <p:nvPicPr>
          <p:cNvPr id="5" name="Content Placeholder 4" descr="Walk outline">
            <a:extLst>
              <a:ext uri="{FF2B5EF4-FFF2-40B4-BE49-F238E27FC236}">
                <a16:creationId xmlns:a16="http://schemas.microsoft.com/office/drawing/2014/main" id="{990DCEC9-8C0E-0340-A8AF-C78EA376AB6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030460" y="944691"/>
            <a:ext cx="1300923" cy="1300923"/>
          </a:xfrm>
        </p:spPr>
      </p:pic>
      <p:pic>
        <p:nvPicPr>
          <p:cNvPr id="21" name="Graphic 20" descr="Speedometer Low outline">
            <a:extLst>
              <a:ext uri="{FF2B5EF4-FFF2-40B4-BE49-F238E27FC236}">
                <a16:creationId xmlns:a16="http://schemas.microsoft.com/office/drawing/2014/main" id="{8D5CB566-8960-A34B-AEBF-CB86FE2C9A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247" y="2014674"/>
            <a:ext cx="1111770" cy="1111770"/>
          </a:xfrm>
          <a:prstGeom prst="rect">
            <a:avLst/>
          </a:prstGeom>
        </p:spPr>
      </p:pic>
      <p:pic>
        <p:nvPicPr>
          <p:cNvPr id="27" name="Graphic 26" descr="Rabbit outline">
            <a:extLst>
              <a:ext uri="{FF2B5EF4-FFF2-40B4-BE49-F238E27FC236}">
                <a16:creationId xmlns:a16="http://schemas.microsoft.com/office/drawing/2014/main" id="{D9C33ADE-8C3F-F145-853A-2BF120EAE9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874" y="1468914"/>
            <a:ext cx="833828" cy="833828"/>
          </a:xfrm>
          <a:prstGeom prst="rect">
            <a:avLst/>
          </a:prstGeom>
        </p:spPr>
      </p:pic>
      <p:pic>
        <p:nvPicPr>
          <p:cNvPr id="33" name="Graphic 32" descr="Downstairs outline">
            <a:extLst>
              <a:ext uri="{FF2B5EF4-FFF2-40B4-BE49-F238E27FC236}">
                <a16:creationId xmlns:a16="http://schemas.microsoft.com/office/drawing/2014/main" id="{B6477E57-9F76-7044-B7D7-B9947C14DA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4830" y="2018472"/>
            <a:ext cx="1111770" cy="1111770"/>
          </a:xfrm>
          <a:prstGeom prst="rect">
            <a:avLst/>
          </a:prstGeom>
        </p:spPr>
      </p:pic>
      <p:pic>
        <p:nvPicPr>
          <p:cNvPr id="35" name="Graphic 34" descr="Upstairs outline">
            <a:extLst>
              <a:ext uri="{FF2B5EF4-FFF2-40B4-BE49-F238E27FC236}">
                <a16:creationId xmlns:a16="http://schemas.microsoft.com/office/drawing/2014/main" id="{15CA639F-DB84-3549-B4C2-E1EAC2DA1D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02251" y="2018472"/>
            <a:ext cx="1111770" cy="1111770"/>
          </a:xfrm>
          <a:prstGeom prst="rect">
            <a:avLst/>
          </a:prstGeom>
        </p:spPr>
      </p:pic>
      <p:pic>
        <p:nvPicPr>
          <p:cNvPr id="37" name="Graphic 36" descr="Turtle outline">
            <a:extLst>
              <a:ext uri="{FF2B5EF4-FFF2-40B4-BE49-F238E27FC236}">
                <a16:creationId xmlns:a16="http://schemas.microsoft.com/office/drawing/2014/main" id="{2D344107-E7AE-994C-BB41-162D860BBB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337" y="1468914"/>
            <a:ext cx="833828" cy="833828"/>
          </a:xfrm>
          <a:prstGeom prst="rect">
            <a:avLst/>
          </a:prstGeom>
        </p:spPr>
      </p:pic>
      <p:pic>
        <p:nvPicPr>
          <p:cNvPr id="39" name="Graphic 38" descr="Speedometer Middle outline">
            <a:extLst>
              <a:ext uri="{FF2B5EF4-FFF2-40B4-BE49-F238E27FC236}">
                <a16:creationId xmlns:a16="http://schemas.microsoft.com/office/drawing/2014/main" id="{CD226E8D-C7B7-EF48-BE0C-FC7ACC8AF9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6420" y="2014674"/>
            <a:ext cx="1111770" cy="1111770"/>
          </a:xfrm>
          <a:prstGeom prst="rect">
            <a:avLst/>
          </a:prstGeom>
        </p:spPr>
      </p:pic>
      <p:cxnSp>
        <p:nvCxnSpPr>
          <p:cNvPr id="45" name="Straight Connector 44">
            <a:extLst>
              <a:ext uri="{FF2B5EF4-FFF2-40B4-BE49-F238E27FC236}">
                <a16:creationId xmlns:a16="http://schemas.microsoft.com/office/drawing/2014/main" id="{0D2725F9-3BD7-E54E-9659-A6D59A2A9728}"/>
              </a:ext>
            </a:extLst>
          </p:cNvPr>
          <p:cNvCxnSpPr>
            <a:cxnSpLocks/>
          </p:cNvCxnSpPr>
          <p:nvPr/>
        </p:nvCxnSpPr>
        <p:spPr>
          <a:xfrm flipH="1">
            <a:off x="6921238" y="2463794"/>
            <a:ext cx="961206" cy="364328"/>
          </a:xfrm>
          <a:prstGeom prst="line">
            <a:avLst/>
          </a:prstGeom>
          <a:ln w="19050"/>
        </p:spPr>
        <p:style>
          <a:lnRef idx="1">
            <a:schemeClr val="dk1"/>
          </a:lnRef>
          <a:fillRef idx="0">
            <a:schemeClr val="dk1"/>
          </a:fillRef>
          <a:effectRef idx="0">
            <a:schemeClr val="dk1"/>
          </a:effectRef>
          <a:fontRef idx="minor">
            <a:schemeClr val="tx1"/>
          </a:fontRef>
        </p:style>
      </p:cxnSp>
      <p:pic>
        <p:nvPicPr>
          <p:cNvPr id="49" name="Graphic 48" descr="Upstairs outline">
            <a:extLst>
              <a:ext uri="{FF2B5EF4-FFF2-40B4-BE49-F238E27FC236}">
                <a16:creationId xmlns:a16="http://schemas.microsoft.com/office/drawing/2014/main" id="{D480A983-8AB6-C944-B6F8-D39DE8BE10E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56422" t="46857"/>
          <a:stretch/>
        </p:blipFill>
        <p:spPr>
          <a:xfrm rot="1229642">
            <a:off x="7297663" y="2590206"/>
            <a:ext cx="484486" cy="590832"/>
          </a:xfrm>
          <a:prstGeom prst="rect">
            <a:avLst/>
          </a:prstGeom>
        </p:spPr>
      </p:pic>
      <p:cxnSp>
        <p:nvCxnSpPr>
          <p:cNvPr id="56" name="Straight Connector 55">
            <a:extLst>
              <a:ext uri="{FF2B5EF4-FFF2-40B4-BE49-F238E27FC236}">
                <a16:creationId xmlns:a16="http://schemas.microsoft.com/office/drawing/2014/main" id="{BED27BA1-02EE-8B44-81CA-BC5F7C06E46B}"/>
              </a:ext>
            </a:extLst>
          </p:cNvPr>
          <p:cNvCxnSpPr>
            <a:cxnSpLocks/>
          </p:cNvCxnSpPr>
          <p:nvPr/>
        </p:nvCxnSpPr>
        <p:spPr>
          <a:xfrm>
            <a:off x="5338076" y="2467384"/>
            <a:ext cx="961206" cy="364328"/>
          </a:xfrm>
          <a:prstGeom prst="line">
            <a:avLst/>
          </a:prstGeom>
          <a:ln w="19050"/>
        </p:spPr>
        <p:style>
          <a:lnRef idx="1">
            <a:schemeClr val="dk1"/>
          </a:lnRef>
          <a:fillRef idx="0">
            <a:schemeClr val="dk1"/>
          </a:fillRef>
          <a:effectRef idx="0">
            <a:schemeClr val="dk1"/>
          </a:effectRef>
          <a:fontRef idx="minor">
            <a:schemeClr val="tx1"/>
          </a:fontRef>
        </p:style>
      </p:cxnSp>
      <p:pic>
        <p:nvPicPr>
          <p:cNvPr id="57" name="Graphic 56" descr="Upstairs outline">
            <a:extLst>
              <a:ext uri="{FF2B5EF4-FFF2-40B4-BE49-F238E27FC236}">
                <a16:creationId xmlns:a16="http://schemas.microsoft.com/office/drawing/2014/main" id="{2158EE43-79EC-3C43-BF5A-CB5DD3B6E7D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56422" t="46857"/>
          <a:stretch/>
        </p:blipFill>
        <p:spPr>
          <a:xfrm rot="20205631" flipV="1">
            <a:off x="5438371" y="2410916"/>
            <a:ext cx="484486" cy="590832"/>
          </a:xfrm>
          <a:prstGeom prst="rect">
            <a:avLst/>
          </a:prstGeom>
        </p:spPr>
      </p:pic>
      <p:pic>
        <p:nvPicPr>
          <p:cNvPr id="60" name="Graphic 59" descr="Gauge outline">
            <a:extLst>
              <a:ext uri="{FF2B5EF4-FFF2-40B4-BE49-F238E27FC236}">
                <a16:creationId xmlns:a16="http://schemas.microsoft.com/office/drawing/2014/main" id="{58FCE8EA-0395-1848-B16D-F7AB091B72B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99483" y="2014674"/>
            <a:ext cx="1115568" cy="1115568"/>
          </a:xfrm>
          <a:prstGeom prst="rect">
            <a:avLst/>
          </a:prstGeom>
        </p:spPr>
      </p:pic>
      <p:cxnSp>
        <p:nvCxnSpPr>
          <p:cNvPr id="69" name="Straight Connector 68">
            <a:extLst>
              <a:ext uri="{FF2B5EF4-FFF2-40B4-BE49-F238E27FC236}">
                <a16:creationId xmlns:a16="http://schemas.microsoft.com/office/drawing/2014/main" id="{25943362-3780-4741-BA95-1E3AC667B53B}"/>
              </a:ext>
            </a:extLst>
          </p:cNvPr>
          <p:cNvCxnSpPr>
            <a:cxnSpLocks/>
          </p:cNvCxnSpPr>
          <p:nvPr/>
        </p:nvCxnSpPr>
        <p:spPr>
          <a:xfrm flipH="1">
            <a:off x="6276560" y="2828122"/>
            <a:ext cx="651822" cy="0"/>
          </a:xfrm>
          <a:prstGeom prst="line">
            <a:avLst/>
          </a:prstGeom>
          <a:ln w="19050"/>
        </p:spPr>
        <p:style>
          <a:lnRef idx="1">
            <a:schemeClr val="dk1"/>
          </a:lnRef>
          <a:fillRef idx="0">
            <a:schemeClr val="dk1"/>
          </a:fillRef>
          <a:effectRef idx="0">
            <a:schemeClr val="dk1"/>
          </a:effectRef>
          <a:fontRef idx="minor">
            <a:schemeClr val="tx1"/>
          </a:fontRef>
        </p:style>
      </p:cxnSp>
      <p:pic>
        <p:nvPicPr>
          <p:cNvPr id="72" name="Graphic 71" descr="Upstairs outline">
            <a:extLst>
              <a:ext uri="{FF2B5EF4-FFF2-40B4-BE49-F238E27FC236}">
                <a16:creationId xmlns:a16="http://schemas.microsoft.com/office/drawing/2014/main" id="{9015324A-E179-B94B-8803-A4ACF789B050}"/>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56422" t="46857"/>
          <a:stretch/>
        </p:blipFill>
        <p:spPr>
          <a:xfrm rot="18843214" flipV="1">
            <a:off x="6324207" y="2634067"/>
            <a:ext cx="484486" cy="590832"/>
          </a:xfrm>
          <a:prstGeom prst="rect">
            <a:avLst/>
          </a:prstGeom>
        </p:spPr>
      </p:pic>
      <p:pic>
        <p:nvPicPr>
          <p:cNvPr id="74" name="Graphic 73" descr="Foot with solid fill">
            <a:extLst>
              <a:ext uri="{FF2B5EF4-FFF2-40B4-BE49-F238E27FC236}">
                <a16:creationId xmlns:a16="http://schemas.microsoft.com/office/drawing/2014/main" id="{8DBB0E79-2190-9E44-B734-EFA9824D286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96600" y="4345408"/>
            <a:ext cx="914400" cy="914400"/>
          </a:xfrm>
          <a:prstGeom prst="rect">
            <a:avLst/>
          </a:prstGeom>
        </p:spPr>
      </p:pic>
      <p:pic>
        <p:nvPicPr>
          <p:cNvPr id="78" name="Graphic 77" descr="Foot outline">
            <a:extLst>
              <a:ext uri="{FF2B5EF4-FFF2-40B4-BE49-F238E27FC236}">
                <a16:creationId xmlns:a16="http://schemas.microsoft.com/office/drawing/2014/main" id="{B424A27C-3EF6-404C-885C-28BB4027A9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43823" y="3347772"/>
            <a:ext cx="2471228" cy="2471228"/>
          </a:xfrm>
          <a:prstGeom prst="rect">
            <a:avLst/>
          </a:prstGeom>
        </p:spPr>
      </p:pic>
      <p:pic>
        <p:nvPicPr>
          <p:cNvPr id="80" name="Graphic 79" descr="Line arrow: Rotate left with solid fill">
            <a:extLst>
              <a:ext uri="{FF2B5EF4-FFF2-40B4-BE49-F238E27FC236}">
                <a16:creationId xmlns:a16="http://schemas.microsoft.com/office/drawing/2014/main" id="{95686DBB-BF72-8D44-BB1E-8E6FA8F81A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38800" y="2971800"/>
            <a:ext cx="914400" cy="914400"/>
          </a:xfrm>
          <a:prstGeom prst="rect">
            <a:avLst/>
          </a:prstGeom>
        </p:spPr>
      </p:pic>
      <p:pic>
        <p:nvPicPr>
          <p:cNvPr id="82" name="Graphic 81" descr="Arrow Right with solid fill">
            <a:extLst>
              <a:ext uri="{FF2B5EF4-FFF2-40B4-BE49-F238E27FC236}">
                <a16:creationId xmlns:a16="http://schemas.microsoft.com/office/drawing/2014/main" id="{AC1A92D1-A1A9-584F-A255-36C0F33320E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911860" y="5044089"/>
            <a:ext cx="914400" cy="914400"/>
          </a:xfrm>
          <a:prstGeom prst="rect">
            <a:avLst/>
          </a:prstGeom>
        </p:spPr>
      </p:pic>
      <p:pic>
        <p:nvPicPr>
          <p:cNvPr id="84" name="Graphic 83" descr="Add with solid fill">
            <a:extLst>
              <a:ext uri="{FF2B5EF4-FFF2-40B4-BE49-F238E27FC236}">
                <a16:creationId xmlns:a16="http://schemas.microsoft.com/office/drawing/2014/main" id="{86A342BF-536C-9946-9FE0-C228FC19801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423676" y="4263154"/>
            <a:ext cx="537446" cy="537446"/>
          </a:xfrm>
          <a:prstGeom prst="rect">
            <a:avLst/>
          </a:prstGeom>
        </p:spPr>
      </p:pic>
      <p:pic>
        <p:nvPicPr>
          <p:cNvPr id="4098" name="Picture 2">
            <a:extLst>
              <a:ext uri="{FF2B5EF4-FFF2-40B4-BE49-F238E27FC236}">
                <a16:creationId xmlns:a16="http://schemas.microsoft.com/office/drawing/2014/main" id="{65B28712-F3A6-0949-9766-05241918A28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94100" y="2975388"/>
            <a:ext cx="2941022" cy="303806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4903D2A-BA6B-724D-A960-2B811C09F922}"/>
              </a:ext>
            </a:extLst>
          </p:cNvPr>
          <p:cNvSpPr>
            <a:spLocks noGrp="1"/>
          </p:cNvSpPr>
          <p:nvPr>
            <p:ph type="sldNum" sz="quarter" idx="12"/>
          </p:nvPr>
        </p:nvSpPr>
        <p:spPr/>
        <p:txBody>
          <a:bodyPr/>
          <a:lstStyle/>
          <a:p>
            <a:fld id="{89F35CA5-DA5E-9341-9D6D-3C576083B981}" type="slidenum">
              <a:rPr lang="en-US" smtClean="0"/>
              <a:t>12</a:t>
            </a:fld>
            <a:endParaRPr lang="en-US"/>
          </a:p>
        </p:txBody>
      </p:sp>
    </p:spTree>
    <p:extLst>
      <p:ext uri="{BB962C8B-B14F-4D97-AF65-F5344CB8AC3E}">
        <p14:creationId xmlns:p14="http://schemas.microsoft.com/office/powerpoint/2010/main" val="3252374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55940DF-20F2-E04E-A044-D8893535842E}"/>
              </a:ext>
            </a:extLst>
          </p:cNvPr>
          <p:cNvSpPr>
            <a:spLocks noGrp="1"/>
          </p:cNvSpPr>
          <p:nvPr>
            <p:ph type="title"/>
          </p:nvPr>
        </p:nvSpPr>
        <p:spPr/>
        <p:txBody>
          <a:bodyPr>
            <a:normAutofit fontScale="90000"/>
          </a:bodyPr>
          <a:lstStyle/>
          <a:p>
            <a:r>
              <a:rPr lang="en-US" dirty="0"/>
              <a:t>Prosthetic Foot Control</a:t>
            </a:r>
          </a:p>
        </p:txBody>
      </p:sp>
      <p:sp>
        <p:nvSpPr>
          <p:cNvPr id="11" name="Rounded Rectangle 10">
            <a:extLst>
              <a:ext uri="{FF2B5EF4-FFF2-40B4-BE49-F238E27FC236}">
                <a16:creationId xmlns:a16="http://schemas.microsoft.com/office/drawing/2014/main" id="{5E962D30-7D85-094F-A43A-9DAAD7930CAD}"/>
              </a:ext>
            </a:extLst>
          </p:cNvPr>
          <p:cNvSpPr/>
          <p:nvPr/>
        </p:nvSpPr>
        <p:spPr>
          <a:xfrm>
            <a:off x="518556" y="1175657"/>
            <a:ext cx="3206338" cy="902525"/>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solidFill>
                  <a:schemeClr val="dk1"/>
                </a:solidFill>
              </a:rPr>
              <a:t>Passive</a:t>
            </a:r>
          </a:p>
        </p:txBody>
      </p:sp>
      <p:sp>
        <p:nvSpPr>
          <p:cNvPr id="12" name="Rounded Rectangle 11">
            <a:extLst>
              <a:ext uri="{FF2B5EF4-FFF2-40B4-BE49-F238E27FC236}">
                <a16:creationId xmlns:a16="http://schemas.microsoft.com/office/drawing/2014/main" id="{F422677C-6B8E-A241-9836-C24ED9F45158}"/>
              </a:ext>
            </a:extLst>
          </p:cNvPr>
          <p:cNvSpPr/>
          <p:nvPr/>
        </p:nvSpPr>
        <p:spPr>
          <a:xfrm>
            <a:off x="4492831" y="1175657"/>
            <a:ext cx="3206338" cy="90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Semi-Active</a:t>
            </a:r>
          </a:p>
        </p:txBody>
      </p:sp>
      <p:sp>
        <p:nvSpPr>
          <p:cNvPr id="13" name="Rounded Rectangle 12">
            <a:extLst>
              <a:ext uri="{FF2B5EF4-FFF2-40B4-BE49-F238E27FC236}">
                <a16:creationId xmlns:a16="http://schemas.microsoft.com/office/drawing/2014/main" id="{82EDC26B-FED1-8C48-80DD-61A4CE6F6CEA}"/>
              </a:ext>
            </a:extLst>
          </p:cNvPr>
          <p:cNvSpPr/>
          <p:nvPr/>
        </p:nvSpPr>
        <p:spPr>
          <a:xfrm>
            <a:off x="8467106" y="1175657"/>
            <a:ext cx="3206338" cy="902525"/>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t>Active</a:t>
            </a:r>
          </a:p>
          <a:p>
            <a:pPr algn="ctr"/>
            <a:r>
              <a:rPr lang="en-US" sz="1600" i="1" dirty="0"/>
              <a:t>(fully robotic)</a:t>
            </a:r>
          </a:p>
        </p:txBody>
      </p:sp>
      <p:pic>
        <p:nvPicPr>
          <p:cNvPr id="1026" name="Picture 2">
            <a:extLst>
              <a:ext uri="{FF2B5EF4-FFF2-40B4-BE49-F238E27FC236}">
                <a16:creationId xmlns:a16="http://schemas.microsoft.com/office/drawing/2014/main" id="{E22E3281-8755-9549-8301-617C73528C2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20357" y1="70143" x2="27429" y2="69714"/>
                        <a14:foregroundMark x1="27429" y1="69714" x2="24286" y2="69429"/>
                        <a14:foregroundMark x1="23071" y1="68714" x2="31214" y2="68714"/>
                        <a14:foregroundMark x1="30714" y1="68929" x2="27071" y2="69643"/>
                        <a14:foregroundMark x1="29000" y1="17643" x2="29143" y2="18357"/>
                      </a14:backgroundRemoval>
                    </a14:imgEffect>
                  </a14:imgLayer>
                </a14:imgProps>
              </a:ext>
              <a:ext uri="{28A0092B-C50C-407E-A947-70E740481C1C}">
                <a14:useLocalDpi xmlns:a14="http://schemas.microsoft.com/office/drawing/2010/main" val="0"/>
              </a:ext>
            </a:extLst>
          </a:blip>
          <a:srcRect/>
          <a:stretch>
            <a:fillRect/>
          </a:stretch>
        </p:blipFill>
        <p:spPr bwMode="auto">
          <a:xfrm>
            <a:off x="407225" y="1867391"/>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F750A64-D505-4847-8267-269D6AB55BD5}"/>
              </a:ext>
            </a:extLst>
          </p:cNvPr>
          <p:cNvPicPr>
            <a:picLocks noChangeAspect="1"/>
          </p:cNvPicPr>
          <p:nvPr/>
        </p:nvPicPr>
        <p:blipFill rotWithShape="1">
          <a:blip r:embed="rId8"/>
          <a:srcRect t="62144"/>
          <a:stretch/>
        </p:blipFill>
        <p:spPr>
          <a:xfrm>
            <a:off x="4284701" y="2702132"/>
            <a:ext cx="3668572" cy="2077687"/>
          </a:xfrm>
          <a:prstGeom prst="rect">
            <a:avLst/>
          </a:prstGeom>
        </p:spPr>
      </p:pic>
      <p:sp>
        <p:nvSpPr>
          <p:cNvPr id="2" name="TextBox 1">
            <a:extLst>
              <a:ext uri="{FF2B5EF4-FFF2-40B4-BE49-F238E27FC236}">
                <a16:creationId xmlns:a16="http://schemas.microsoft.com/office/drawing/2014/main" id="{53666B3A-B7E5-0148-BB9A-552620309423}"/>
              </a:ext>
            </a:extLst>
          </p:cNvPr>
          <p:cNvSpPr txBox="1"/>
          <p:nvPr/>
        </p:nvSpPr>
        <p:spPr>
          <a:xfrm>
            <a:off x="971955" y="5111725"/>
            <a:ext cx="2299540" cy="369332"/>
          </a:xfrm>
          <a:prstGeom prst="rect">
            <a:avLst/>
          </a:prstGeom>
          <a:noFill/>
        </p:spPr>
        <p:txBody>
          <a:bodyPr wrap="none" rtlCol="0">
            <a:spAutoFit/>
          </a:bodyPr>
          <a:lstStyle/>
          <a:p>
            <a:r>
              <a:rPr lang="en-US" dirty="0" err="1"/>
              <a:t>Vari</a:t>
            </a:r>
            <a:r>
              <a:rPr lang="en-US" dirty="0"/>
              <a:t>-Flex</a:t>
            </a:r>
            <a:r>
              <a:rPr lang="en-US" baseline="30000" dirty="0"/>
              <a:t>® </a:t>
            </a:r>
            <a:r>
              <a:rPr lang="en-US" dirty="0"/>
              <a:t> by </a:t>
            </a:r>
            <a:r>
              <a:rPr lang="en-US" dirty="0" err="1"/>
              <a:t>Össur</a:t>
            </a:r>
            <a:r>
              <a:rPr lang="en-US" dirty="0"/>
              <a:t> </a:t>
            </a:r>
          </a:p>
        </p:txBody>
      </p:sp>
      <p:sp>
        <p:nvSpPr>
          <p:cNvPr id="15" name="TextBox 14">
            <a:extLst>
              <a:ext uri="{FF2B5EF4-FFF2-40B4-BE49-F238E27FC236}">
                <a16:creationId xmlns:a16="http://schemas.microsoft.com/office/drawing/2014/main" id="{7FBC9C43-DA25-2141-A9B2-DC70BF61CCAF}"/>
              </a:ext>
            </a:extLst>
          </p:cNvPr>
          <p:cNvSpPr txBox="1"/>
          <p:nvPr/>
        </p:nvSpPr>
        <p:spPr>
          <a:xfrm>
            <a:off x="8764469" y="5111725"/>
            <a:ext cx="2611612" cy="369332"/>
          </a:xfrm>
          <a:prstGeom prst="rect">
            <a:avLst/>
          </a:prstGeom>
          <a:noFill/>
        </p:spPr>
        <p:txBody>
          <a:bodyPr wrap="none" rtlCol="0">
            <a:spAutoFit/>
          </a:bodyPr>
          <a:lstStyle/>
          <a:p>
            <a:r>
              <a:rPr lang="en-US" dirty="0"/>
              <a:t>Empower</a:t>
            </a:r>
            <a:r>
              <a:rPr lang="en-US" baseline="30000" dirty="0"/>
              <a:t>® </a:t>
            </a:r>
            <a:r>
              <a:rPr lang="en-US" dirty="0"/>
              <a:t>by </a:t>
            </a:r>
            <a:r>
              <a:rPr lang="en-US" dirty="0" err="1"/>
              <a:t>Ottobock</a:t>
            </a:r>
            <a:r>
              <a:rPr lang="en-US" dirty="0"/>
              <a:t> </a:t>
            </a:r>
          </a:p>
        </p:txBody>
      </p:sp>
      <p:sp>
        <p:nvSpPr>
          <p:cNvPr id="3" name="Rectangle 2">
            <a:extLst>
              <a:ext uri="{FF2B5EF4-FFF2-40B4-BE49-F238E27FC236}">
                <a16:creationId xmlns:a16="http://schemas.microsoft.com/office/drawing/2014/main" id="{0BE80130-B52D-DD4C-A878-68CACEA288B7}"/>
              </a:ext>
            </a:extLst>
          </p:cNvPr>
          <p:cNvSpPr/>
          <p:nvPr/>
        </p:nvSpPr>
        <p:spPr>
          <a:xfrm>
            <a:off x="4520312" y="5111725"/>
            <a:ext cx="3151376" cy="369332"/>
          </a:xfrm>
          <a:prstGeom prst="rect">
            <a:avLst/>
          </a:prstGeom>
        </p:spPr>
        <p:txBody>
          <a:bodyPr wrap="none">
            <a:spAutoFit/>
          </a:bodyPr>
          <a:lstStyle/>
          <a:p>
            <a:r>
              <a:rPr lang="en-US" dirty="0">
                <a:solidFill>
                  <a:srgbClr val="404040"/>
                </a:solidFill>
                <a:latin typeface="Arial" panose="020B0604020202020204" pitchFamily="34" charset="0"/>
              </a:rPr>
              <a:t>Variable Stiffness Foot (VSF)</a:t>
            </a:r>
            <a:endParaRPr lang="en-US" dirty="0"/>
          </a:p>
        </p:txBody>
      </p:sp>
      <p:sp>
        <p:nvSpPr>
          <p:cNvPr id="18" name="Rounded Rectangle 17">
            <a:extLst>
              <a:ext uri="{FF2B5EF4-FFF2-40B4-BE49-F238E27FC236}">
                <a16:creationId xmlns:a16="http://schemas.microsoft.com/office/drawing/2014/main" id="{88EB56BC-8535-5E49-9605-F0B00083C05B}"/>
              </a:ext>
            </a:extLst>
          </p:cNvPr>
          <p:cNvSpPr/>
          <p:nvPr/>
        </p:nvSpPr>
        <p:spPr>
          <a:xfrm>
            <a:off x="5759592" y="2408597"/>
            <a:ext cx="2031096" cy="766410"/>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adjusts stiffness once per stride</a:t>
            </a:r>
          </a:p>
        </p:txBody>
      </p:sp>
      <p:sp>
        <p:nvSpPr>
          <p:cNvPr id="19" name="Rounded Rectangle 18">
            <a:extLst>
              <a:ext uri="{FF2B5EF4-FFF2-40B4-BE49-F238E27FC236}">
                <a16:creationId xmlns:a16="http://schemas.microsoft.com/office/drawing/2014/main" id="{9B1DB500-D186-4040-BB6D-99378F648C3C}"/>
              </a:ext>
            </a:extLst>
          </p:cNvPr>
          <p:cNvSpPr/>
          <p:nvPr/>
        </p:nvSpPr>
        <p:spPr>
          <a:xfrm>
            <a:off x="2462862" y="5682343"/>
            <a:ext cx="7790609" cy="90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is a suitable target control metric?</a:t>
            </a:r>
          </a:p>
        </p:txBody>
      </p:sp>
      <p:pic>
        <p:nvPicPr>
          <p:cNvPr id="5" name="Picture 4" descr="A black and white skateboard&#10;&#10;Description automatically generated with low confidence">
            <a:extLst>
              <a:ext uri="{FF2B5EF4-FFF2-40B4-BE49-F238E27FC236}">
                <a16:creationId xmlns:a16="http://schemas.microsoft.com/office/drawing/2014/main" id="{F06D0EB3-8902-AB48-943D-A52D258D3984}"/>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6554" b="93235" l="13158" r="94408">
                        <a14:foregroundMark x1="59211" y1="15856" x2="59868" y2="16913"/>
                        <a14:foregroundMark x1="71053" y1="7822" x2="69408" y2="6765"/>
                        <a14:foregroundMark x1="82237" y1="12685" x2="87829" y2="27061"/>
                        <a14:foregroundMark x1="92763" y1="32770" x2="93421" y2="39112"/>
                        <a14:foregroundMark x1="56579" y1="89641" x2="40132" y2="93446"/>
                        <a14:foregroundMark x1="16776" y1="89852" x2="13158" y2="90909"/>
                        <a14:foregroundMark x1="90461" y1="62368" x2="90789" y2="62156"/>
                        <a14:foregroundMark x1="91118" y1="74630" x2="91776" y2="71459"/>
                        <a14:foregroundMark x1="93750" y1="72727" x2="94408" y2="73784"/>
                      </a14:backgroundRemoval>
                    </a14:imgEffect>
                  </a14:imgLayer>
                </a14:imgProps>
              </a:ext>
            </a:extLst>
          </a:blip>
          <a:srcRect l="9341"/>
          <a:stretch/>
        </p:blipFill>
        <p:spPr>
          <a:xfrm>
            <a:off x="9001598" y="2073564"/>
            <a:ext cx="1750084" cy="2997200"/>
          </a:xfrm>
          <a:prstGeom prst="rect">
            <a:avLst/>
          </a:prstGeom>
        </p:spPr>
      </p:pic>
      <p:grpSp>
        <p:nvGrpSpPr>
          <p:cNvPr id="16" name="Group 15">
            <a:extLst>
              <a:ext uri="{FF2B5EF4-FFF2-40B4-BE49-F238E27FC236}">
                <a16:creationId xmlns:a16="http://schemas.microsoft.com/office/drawing/2014/main" id="{0FE62763-4C96-BB4C-A6E3-0133E70877CA}"/>
              </a:ext>
            </a:extLst>
          </p:cNvPr>
          <p:cNvGrpSpPr/>
          <p:nvPr/>
        </p:nvGrpSpPr>
        <p:grpSpPr>
          <a:xfrm>
            <a:off x="5537200" y="3581400"/>
            <a:ext cx="977900" cy="393700"/>
            <a:chOff x="5537200" y="3581400"/>
            <a:chExt cx="977900" cy="393700"/>
          </a:xfrm>
        </p:grpSpPr>
        <p:sp>
          <p:nvSpPr>
            <p:cNvPr id="6" name="Rectangle 5">
              <a:extLst>
                <a:ext uri="{FF2B5EF4-FFF2-40B4-BE49-F238E27FC236}">
                  <a16:creationId xmlns:a16="http://schemas.microsoft.com/office/drawing/2014/main" id="{F3E65F7C-EACE-BE4F-9E55-A80FFACEA92C}"/>
                </a:ext>
              </a:extLst>
            </p:cNvPr>
            <p:cNvSpPr/>
            <p:nvPr/>
          </p:nvSpPr>
          <p:spPr>
            <a:xfrm>
              <a:off x="5537200" y="3581400"/>
              <a:ext cx="381000" cy="3937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5A6F580-B94F-C145-B94F-293D0486D66F}"/>
                </a:ext>
              </a:extLst>
            </p:cNvPr>
            <p:cNvCxnSpPr>
              <a:cxnSpLocks/>
              <a:stCxn id="6" idx="3"/>
            </p:cNvCxnSpPr>
            <p:nvPr/>
          </p:nvCxnSpPr>
          <p:spPr>
            <a:xfrm>
              <a:off x="5918200" y="3778250"/>
              <a:ext cx="59690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BEE5E427-E805-F041-A9A0-A900D3E9A4FC}"/>
              </a:ext>
            </a:extLst>
          </p:cNvPr>
          <p:cNvSpPr>
            <a:spLocks noGrp="1"/>
          </p:cNvSpPr>
          <p:nvPr>
            <p:ph type="sldNum" sz="quarter" idx="12"/>
          </p:nvPr>
        </p:nvSpPr>
        <p:spPr/>
        <p:txBody>
          <a:bodyPr/>
          <a:lstStyle/>
          <a:p>
            <a:fld id="{89F35CA5-DA5E-9341-9D6D-3C576083B981}" type="slidenum">
              <a:rPr lang="en-US" smtClean="0"/>
              <a:t>2</a:t>
            </a:fld>
            <a:endParaRPr lang="en-US"/>
          </a:p>
        </p:txBody>
      </p:sp>
      <p:pic>
        <p:nvPicPr>
          <p:cNvPr id="7" name="Audio 6">
            <a:hlinkClick r:id="" action="ppaction://media"/>
            <a:extLst>
              <a:ext uri="{FF2B5EF4-FFF2-40B4-BE49-F238E27FC236}">
                <a16:creationId xmlns:a16="http://schemas.microsoft.com/office/drawing/2014/main" id="{5BDCD5B2-1469-FA4D-BA9A-2ECD3708035C}"/>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94789064"/>
      </p:ext>
    </p:extLst>
  </p:cSld>
  <p:clrMapOvr>
    <a:masterClrMapping/>
  </p:clrMapOvr>
  <mc:AlternateContent xmlns:mc="http://schemas.openxmlformats.org/markup-compatibility/2006">
    <mc:Choice xmlns:p14="http://schemas.microsoft.com/office/powerpoint/2010/main" Requires="p14">
      <p:transition spd="slow" p14:dur="2000" advTm="59672"/>
    </mc:Choice>
    <mc:Fallback>
      <p:transition spd="slow" advTm="59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7"/>
                </p:tgtEl>
              </p:cMediaNode>
            </p:audio>
          </p:childTnLst>
        </p:cTn>
      </p:par>
    </p:tnLst>
    <p:bldLst>
      <p:bldP spid="11" grpId="0" animBg="1"/>
      <p:bldP spid="12" grpId="0" animBg="1"/>
      <p:bldP spid="13" grpId="0" animBg="1"/>
      <p:bldP spid="2" grpId="0"/>
      <p:bldP spid="15" grpId="0"/>
      <p:bldP spid="3" grpId="0"/>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76FD-4D42-694D-B100-6C54BC0FA1C4}"/>
              </a:ext>
            </a:extLst>
          </p:cNvPr>
          <p:cNvSpPr>
            <a:spLocks noGrp="1"/>
          </p:cNvSpPr>
          <p:nvPr>
            <p:ph type="title"/>
          </p:nvPr>
        </p:nvSpPr>
        <p:spPr/>
        <p:txBody>
          <a:bodyPr>
            <a:normAutofit fontScale="90000"/>
          </a:bodyPr>
          <a:lstStyle/>
          <a:p>
            <a:r>
              <a:rPr lang="en-US" dirty="0"/>
              <a:t>Dynamic Mean Ankle Moment Arm (DMAMA)</a:t>
            </a:r>
          </a:p>
        </p:txBody>
      </p:sp>
      <p:pic>
        <p:nvPicPr>
          <p:cNvPr id="4098" name="Picture 2">
            <a:extLst>
              <a:ext uri="{FF2B5EF4-FFF2-40B4-BE49-F238E27FC236}">
                <a16:creationId xmlns:a16="http://schemas.microsoft.com/office/drawing/2014/main" id="{65B28712-F3A6-0949-9766-05241918A2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9470" y="1452153"/>
            <a:ext cx="3316420" cy="3425845"/>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pic>
        <p:nvPicPr>
          <p:cNvPr id="86" name="Picture 85" descr="Chart, line chart&#10;&#10;Description automatically generated">
            <a:extLst>
              <a:ext uri="{FF2B5EF4-FFF2-40B4-BE49-F238E27FC236}">
                <a16:creationId xmlns:a16="http://schemas.microsoft.com/office/drawing/2014/main" id="{6636D5ED-A64B-1043-AA20-8BDE926BF9EA}"/>
              </a:ext>
            </a:extLst>
          </p:cNvPr>
          <p:cNvPicPr>
            <a:picLocks noChangeAspect="1"/>
          </p:cNvPicPr>
          <p:nvPr/>
        </p:nvPicPr>
        <p:blipFill>
          <a:blip r:embed="rId7"/>
          <a:stretch>
            <a:fillRect/>
          </a:stretch>
        </p:blipFill>
        <p:spPr>
          <a:xfrm>
            <a:off x="7155337" y="3987491"/>
            <a:ext cx="2910525" cy="2248700"/>
          </a:xfrm>
          <a:prstGeom prst="rect">
            <a:avLst/>
          </a:prstGeom>
          <a:noFill/>
          <a:ln w="57150">
            <a:solidFill>
              <a:schemeClr val="accent1"/>
            </a:solidFill>
          </a:ln>
        </p:spPr>
      </p:pic>
      <p:grpSp>
        <p:nvGrpSpPr>
          <p:cNvPr id="6" name="Group 5">
            <a:extLst>
              <a:ext uri="{FF2B5EF4-FFF2-40B4-BE49-F238E27FC236}">
                <a16:creationId xmlns:a16="http://schemas.microsoft.com/office/drawing/2014/main" id="{C4DD52E1-E8C0-7541-9392-8ADFF869B960}"/>
              </a:ext>
            </a:extLst>
          </p:cNvPr>
          <p:cNvGrpSpPr/>
          <p:nvPr/>
        </p:nvGrpSpPr>
        <p:grpSpPr>
          <a:xfrm>
            <a:off x="5815556" y="2029395"/>
            <a:ext cx="5356176" cy="1551396"/>
            <a:chOff x="5815556" y="1483135"/>
            <a:chExt cx="5356176" cy="1551396"/>
          </a:xfrm>
        </p:grpSpPr>
        <p:pic>
          <p:nvPicPr>
            <p:cNvPr id="4100" name="Picture 4">
              <a:extLst>
                <a:ext uri="{FF2B5EF4-FFF2-40B4-BE49-F238E27FC236}">
                  <a16:creationId xmlns:a16="http://schemas.microsoft.com/office/drawing/2014/main" id="{9C12E803-FD07-9141-8BAD-283B7303C7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5556" y="1483135"/>
              <a:ext cx="5356176" cy="1551396"/>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621B1013-489B-8A45-948A-144CE0CB6EFE}"/>
                </a:ext>
              </a:extLst>
            </p:cNvPr>
            <p:cNvSpPr/>
            <p:nvPr/>
          </p:nvSpPr>
          <p:spPr>
            <a:xfrm>
              <a:off x="10666349" y="1722214"/>
              <a:ext cx="415437" cy="423463"/>
            </a:xfrm>
            <a:prstGeom prst="rect">
              <a:avLst/>
            </a:prstGeom>
            <a:solidFill>
              <a:srgbClr val="00B05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0F2451B-3848-154E-BA0D-F280A67A2363}"/>
                </a:ext>
              </a:extLst>
            </p:cNvPr>
            <p:cNvSpPr/>
            <p:nvPr/>
          </p:nvSpPr>
          <p:spPr>
            <a:xfrm>
              <a:off x="10666348" y="2229567"/>
              <a:ext cx="415437" cy="423463"/>
            </a:xfrm>
            <a:prstGeom prst="rect">
              <a:avLst/>
            </a:prstGeom>
            <a:solidFill>
              <a:srgbClr val="0070C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a:extLst>
              <a:ext uri="{FF2B5EF4-FFF2-40B4-BE49-F238E27FC236}">
                <a16:creationId xmlns:a16="http://schemas.microsoft.com/office/drawing/2014/main" id="{3DFF2B69-DB18-E749-97D2-D9B64FC189D3}"/>
              </a:ext>
            </a:extLst>
          </p:cNvPr>
          <p:cNvSpPr/>
          <p:nvPr/>
        </p:nvSpPr>
        <p:spPr>
          <a:xfrm>
            <a:off x="1945427" y="5451890"/>
            <a:ext cx="4418385" cy="82271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Single value per stride!</a:t>
            </a:r>
          </a:p>
        </p:txBody>
      </p:sp>
      <p:sp>
        <p:nvSpPr>
          <p:cNvPr id="4" name="Slide Number Placeholder 3">
            <a:extLst>
              <a:ext uri="{FF2B5EF4-FFF2-40B4-BE49-F238E27FC236}">
                <a16:creationId xmlns:a16="http://schemas.microsoft.com/office/drawing/2014/main" id="{CB347911-051A-E643-BE45-4FE378F37399}"/>
              </a:ext>
            </a:extLst>
          </p:cNvPr>
          <p:cNvSpPr>
            <a:spLocks noGrp="1"/>
          </p:cNvSpPr>
          <p:nvPr>
            <p:ph type="sldNum" sz="quarter" idx="12"/>
          </p:nvPr>
        </p:nvSpPr>
        <p:spPr/>
        <p:txBody>
          <a:bodyPr/>
          <a:lstStyle/>
          <a:p>
            <a:fld id="{89F35CA5-DA5E-9341-9D6D-3C576083B981}" type="slidenum">
              <a:rPr lang="en-US" smtClean="0"/>
              <a:t>3</a:t>
            </a:fld>
            <a:endParaRPr lang="en-US"/>
          </a:p>
        </p:txBody>
      </p:sp>
      <p:sp>
        <p:nvSpPr>
          <p:cNvPr id="7" name="Rectangle 6">
            <a:extLst>
              <a:ext uri="{FF2B5EF4-FFF2-40B4-BE49-F238E27FC236}">
                <a16:creationId xmlns:a16="http://schemas.microsoft.com/office/drawing/2014/main" id="{08F1CBF5-7E87-FB43-983C-AF87C472A131}"/>
              </a:ext>
            </a:extLst>
          </p:cNvPr>
          <p:cNvSpPr/>
          <p:nvPr/>
        </p:nvSpPr>
        <p:spPr>
          <a:xfrm>
            <a:off x="7861465" y="2292224"/>
            <a:ext cx="415437" cy="423463"/>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DE6D9B18-7E72-6847-BDEA-4BF1B15128A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548288359"/>
      </p:ext>
    </p:extLst>
  </p:cSld>
  <p:clrMapOvr>
    <a:masterClrMapping/>
  </p:clrMapOvr>
  <mc:AlternateContent xmlns:mc="http://schemas.openxmlformats.org/markup-compatibility/2006">
    <mc:Choice xmlns:p14="http://schemas.microsoft.com/office/powerpoint/2010/main" Requires="p14">
      <p:transition spd="slow" p14:dur="2000" advTm="53839"/>
    </mc:Choice>
    <mc:Fallback>
      <p:transition spd="slow" advTm="5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1"/>
                </p:tgtEl>
              </p:cMediaNode>
            </p:audio>
          </p:childTnLst>
        </p:cTn>
      </p:par>
    </p:tnLst>
    <p:bldLst>
      <p:bldP spid="8"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65C1-6C1D-D046-93A2-41E43C3725C9}"/>
              </a:ext>
            </a:extLst>
          </p:cNvPr>
          <p:cNvSpPr>
            <a:spLocks noGrp="1"/>
          </p:cNvSpPr>
          <p:nvPr>
            <p:ph type="title"/>
          </p:nvPr>
        </p:nvSpPr>
        <p:spPr/>
        <p:txBody>
          <a:bodyPr>
            <a:normAutofit fontScale="90000"/>
          </a:bodyPr>
          <a:lstStyle/>
          <a:p>
            <a:r>
              <a:rPr lang="en-US" dirty="0"/>
              <a:t>Previous Work with VSF</a:t>
            </a:r>
          </a:p>
        </p:txBody>
      </p:sp>
      <p:sp>
        <p:nvSpPr>
          <p:cNvPr id="4" name="Slide Number Placeholder 3">
            <a:extLst>
              <a:ext uri="{FF2B5EF4-FFF2-40B4-BE49-F238E27FC236}">
                <a16:creationId xmlns:a16="http://schemas.microsoft.com/office/drawing/2014/main" id="{C0586ECC-E3E2-024B-80D3-141AD8F4B952}"/>
              </a:ext>
            </a:extLst>
          </p:cNvPr>
          <p:cNvSpPr>
            <a:spLocks noGrp="1"/>
          </p:cNvSpPr>
          <p:nvPr>
            <p:ph type="sldNum" sz="quarter" idx="12"/>
          </p:nvPr>
        </p:nvSpPr>
        <p:spPr/>
        <p:txBody>
          <a:bodyPr/>
          <a:lstStyle/>
          <a:p>
            <a:fld id="{89F35CA5-DA5E-9341-9D6D-3C576083B981}" type="slidenum">
              <a:rPr lang="en-US" smtClean="0"/>
              <a:t>4</a:t>
            </a:fld>
            <a:endParaRPr lang="en-US"/>
          </a:p>
        </p:txBody>
      </p:sp>
      <p:pic>
        <p:nvPicPr>
          <p:cNvPr id="5" name="Picture 4">
            <a:extLst>
              <a:ext uri="{FF2B5EF4-FFF2-40B4-BE49-F238E27FC236}">
                <a16:creationId xmlns:a16="http://schemas.microsoft.com/office/drawing/2014/main" id="{D1EAE41F-77F5-FD49-A017-281BB2752B8C}"/>
              </a:ext>
            </a:extLst>
          </p:cNvPr>
          <p:cNvPicPr>
            <a:picLocks noChangeAspect="1"/>
          </p:cNvPicPr>
          <p:nvPr/>
        </p:nvPicPr>
        <p:blipFill rotWithShape="1">
          <a:blip r:embed="rId6"/>
          <a:srcRect l="5108" t="62144" r="9530" b="5515"/>
          <a:stretch/>
        </p:blipFill>
        <p:spPr>
          <a:xfrm>
            <a:off x="1278573" y="1536919"/>
            <a:ext cx="3194463" cy="1810679"/>
          </a:xfrm>
          <a:prstGeom prst="rect">
            <a:avLst/>
          </a:prstGeom>
        </p:spPr>
      </p:pic>
      <p:pic>
        <p:nvPicPr>
          <p:cNvPr id="6" name="Picture 5">
            <a:extLst>
              <a:ext uri="{FF2B5EF4-FFF2-40B4-BE49-F238E27FC236}">
                <a16:creationId xmlns:a16="http://schemas.microsoft.com/office/drawing/2014/main" id="{C0535568-8874-394B-8BDD-2699ED1795BD}"/>
              </a:ext>
            </a:extLst>
          </p:cNvPr>
          <p:cNvPicPr>
            <a:picLocks noChangeAspect="1"/>
          </p:cNvPicPr>
          <p:nvPr/>
        </p:nvPicPr>
        <p:blipFill>
          <a:blip r:embed="rId7"/>
          <a:stretch>
            <a:fillRect/>
          </a:stretch>
        </p:blipFill>
        <p:spPr>
          <a:xfrm>
            <a:off x="5721961" y="898434"/>
            <a:ext cx="5512093" cy="4898327"/>
          </a:xfrm>
          <a:prstGeom prst="rect">
            <a:avLst/>
          </a:prstGeom>
        </p:spPr>
      </p:pic>
      <p:sp>
        <p:nvSpPr>
          <p:cNvPr id="7" name="Rounded Rectangle 6">
            <a:extLst>
              <a:ext uri="{FF2B5EF4-FFF2-40B4-BE49-F238E27FC236}">
                <a16:creationId xmlns:a16="http://schemas.microsoft.com/office/drawing/2014/main" id="{A6170D90-C267-1A4A-B884-C72E130FDA56}"/>
              </a:ext>
            </a:extLst>
          </p:cNvPr>
          <p:cNvSpPr/>
          <p:nvPr/>
        </p:nvSpPr>
        <p:spPr>
          <a:xfrm>
            <a:off x="838200" y="5627347"/>
            <a:ext cx="6461762" cy="64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should we set DMAMA to?</a:t>
            </a:r>
          </a:p>
        </p:txBody>
      </p:sp>
      <p:sp>
        <p:nvSpPr>
          <p:cNvPr id="8" name="Rectangle 7">
            <a:extLst>
              <a:ext uri="{FF2B5EF4-FFF2-40B4-BE49-F238E27FC236}">
                <a16:creationId xmlns:a16="http://schemas.microsoft.com/office/drawing/2014/main" id="{2653CD93-CB22-474C-9FAC-BCA18795D938}"/>
              </a:ext>
            </a:extLst>
          </p:cNvPr>
          <p:cNvSpPr/>
          <p:nvPr/>
        </p:nvSpPr>
        <p:spPr>
          <a:xfrm>
            <a:off x="1321660" y="3465455"/>
            <a:ext cx="3151376" cy="369332"/>
          </a:xfrm>
          <a:prstGeom prst="rect">
            <a:avLst/>
          </a:prstGeom>
        </p:spPr>
        <p:txBody>
          <a:bodyPr wrap="none">
            <a:spAutoFit/>
          </a:bodyPr>
          <a:lstStyle/>
          <a:p>
            <a:r>
              <a:rPr lang="en-US" dirty="0">
                <a:solidFill>
                  <a:srgbClr val="404040"/>
                </a:solidFill>
                <a:latin typeface="Arial" panose="020B0604020202020204" pitchFamily="34" charset="0"/>
              </a:rPr>
              <a:t>Variable Stiffness Foot (VSF)</a:t>
            </a:r>
            <a:endParaRPr lang="en-US" dirty="0"/>
          </a:p>
        </p:txBody>
      </p:sp>
      <p:cxnSp>
        <p:nvCxnSpPr>
          <p:cNvPr id="10" name="Straight Arrow Connector 9">
            <a:extLst>
              <a:ext uri="{FF2B5EF4-FFF2-40B4-BE49-F238E27FC236}">
                <a16:creationId xmlns:a16="http://schemas.microsoft.com/office/drawing/2014/main" id="{A958BE80-CD92-9247-B2FB-464526E970E4}"/>
              </a:ext>
            </a:extLst>
          </p:cNvPr>
          <p:cNvCxnSpPr/>
          <p:nvPr/>
        </p:nvCxnSpPr>
        <p:spPr>
          <a:xfrm flipV="1">
            <a:off x="1686290" y="4180114"/>
            <a:ext cx="0" cy="3800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30A4D0D-092D-EF44-A42B-C76B441A4238}"/>
              </a:ext>
            </a:extLst>
          </p:cNvPr>
          <p:cNvCxnSpPr>
            <a:cxnSpLocks/>
          </p:cNvCxnSpPr>
          <p:nvPr/>
        </p:nvCxnSpPr>
        <p:spPr>
          <a:xfrm>
            <a:off x="1945568" y="4180114"/>
            <a:ext cx="0" cy="3800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9AAEAD5-ADC8-4246-B411-E43E550EC0E8}"/>
              </a:ext>
            </a:extLst>
          </p:cNvPr>
          <p:cNvSpPr/>
          <p:nvPr/>
        </p:nvSpPr>
        <p:spPr>
          <a:xfrm>
            <a:off x="2170641" y="4137310"/>
            <a:ext cx="1358898" cy="461665"/>
          </a:xfrm>
          <a:prstGeom prst="rect">
            <a:avLst/>
          </a:prstGeom>
          <a:noFill/>
        </p:spPr>
        <p:txBody>
          <a:bodyPr wrap="none" lIns="91440" tIns="45720" rIns="91440" bIns="45720">
            <a:spAutoFit/>
          </a:bodyPr>
          <a:lstStyle/>
          <a:p>
            <a:r>
              <a:rPr lang="en-US" sz="2400" b="0" cap="none" spc="0" dirty="0">
                <a:ln w="0"/>
                <a:solidFill>
                  <a:schemeClr val="accent1"/>
                </a:solidFill>
                <a:effectLst>
                  <a:outerShdw blurRad="38100" dist="25400" dir="5400000" algn="ctr" rotWithShape="0">
                    <a:srgbClr val="6E747A">
                      <a:alpha val="43000"/>
                    </a:srgbClr>
                  </a:outerShdw>
                </a:effectLst>
              </a:rPr>
              <a:t>Stiffness</a:t>
            </a:r>
          </a:p>
        </p:txBody>
      </p:sp>
      <p:cxnSp>
        <p:nvCxnSpPr>
          <p:cNvPr id="13" name="Straight Arrow Connector 12">
            <a:extLst>
              <a:ext uri="{FF2B5EF4-FFF2-40B4-BE49-F238E27FC236}">
                <a16:creationId xmlns:a16="http://schemas.microsoft.com/office/drawing/2014/main" id="{5C303BD1-39A5-3248-8DEE-56D660161362}"/>
              </a:ext>
            </a:extLst>
          </p:cNvPr>
          <p:cNvCxnSpPr/>
          <p:nvPr/>
        </p:nvCxnSpPr>
        <p:spPr>
          <a:xfrm flipV="1">
            <a:off x="1674332" y="4721297"/>
            <a:ext cx="0" cy="3800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FAC1D4-1621-0949-A1A6-5AF1918A06D7}"/>
              </a:ext>
            </a:extLst>
          </p:cNvPr>
          <p:cNvCxnSpPr>
            <a:cxnSpLocks/>
          </p:cNvCxnSpPr>
          <p:nvPr/>
        </p:nvCxnSpPr>
        <p:spPr>
          <a:xfrm>
            <a:off x="1933610" y="4721297"/>
            <a:ext cx="0" cy="3800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0DD96CA-F813-774D-A36E-4726CDE795CB}"/>
              </a:ext>
            </a:extLst>
          </p:cNvPr>
          <p:cNvSpPr/>
          <p:nvPr/>
        </p:nvSpPr>
        <p:spPr>
          <a:xfrm>
            <a:off x="2158683" y="4678493"/>
            <a:ext cx="2188420" cy="461665"/>
          </a:xfrm>
          <a:prstGeom prst="rect">
            <a:avLst/>
          </a:prstGeom>
          <a:noFill/>
        </p:spPr>
        <p:txBody>
          <a:bodyPr wrap="none" lIns="91440" tIns="45720" rIns="91440" bIns="45720">
            <a:spAutoFit/>
          </a:bodyPr>
          <a:lstStyle/>
          <a:p>
            <a:r>
              <a:rPr lang="en-US" sz="2400" b="0" cap="none" spc="0" dirty="0">
                <a:ln w="0"/>
                <a:solidFill>
                  <a:schemeClr val="accent1"/>
                </a:solidFill>
                <a:effectLst>
                  <a:outerShdw blurRad="38100" dist="25400" dir="5400000" algn="ctr" rotWithShape="0">
                    <a:srgbClr val="6E747A">
                      <a:alpha val="43000"/>
                    </a:srgbClr>
                  </a:outerShdw>
                </a:effectLst>
              </a:rPr>
              <a:t>Ground Incline</a:t>
            </a:r>
          </a:p>
        </p:txBody>
      </p:sp>
      <p:pic>
        <p:nvPicPr>
          <p:cNvPr id="16" name="Audio 15">
            <a:hlinkClick r:id="" action="ppaction://media"/>
            <a:extLst>
              <a:ext uri="{FF2B5EF4-FFF2-40B4-BE49-F238E27FC236}">
                <a16:creationId xmlns:a16="http://schemas.microsoft.com/office/drawing/2014/main" id="{79134272-1723-C848-874D-C95AC3FE64E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2805724"/>
      </p:ext>
    </p:extLst>
  </p:cSld>
  <p:clrMapOvr>
    <a:masterClrMapping/>
  </p:clrMapOvr>
  <mc:AlternateContent xmlns:mc="http://schemas.openxmlformats.org/markup-compatibility/2006">
    <mc:Choice xmlns:p14="http://schemas.microsoft.com/office/powerpoint/2010/main" Requires="p14">
      <p:transition spd="slow" p14:dur="2000" advTm="31962"/>
    </mc:Choice>
    <mc:Fallback>
      <p:transition spd="slow" advTm="31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6"/>
                </p:tgtEl>
              </p:cMediaNode>
            </p:audio>
          </p:childTnLst>
        </p:cTn>
      </p:par>
    </p:tnLst>
    <p:bldLst>
      <p:bldP spid="7" grpId="0" animBg="1"/>
      <p:bldP spid="12"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76FD-4D42-694D-B100-6C54BC0FA1C4}"/>
              </a:ext>
            </a:extLst>
          </p:cNvPr>
          <p:cNvSpPr>
            <a:spLocks noGrp="1"/>
          </p:cNvSpPr>
          <p:nvPr>
            <p:ph type="title"/>
          </p:nvPr>
        </p:nvSpPr>
        <p:spPr/>
        <p:txBody>
          <a:bodyPr>
            <a:normAutofit fontScale="90000"/>
          </a:bodyPr>
          <a:lstStyle/>
          <a:p>
            <a:r>
              <a:rPr lang="en-US" dirty="0"/>
              <a:t>Our Study</a:t>
            </a:r>
          </a:p>
        </p:txBody>
      </p:sp>
      <p:pic>
        <p:nvPicPr>
          <p:cNvPr id="5" name="Content Placeholder 4" descr="Walk outline">
            <a:extLst>
              <a:ext uri="{FF2B5EF4-FFF2-40B4-BE49-F238E27FC236}">
                <a16:creationId xmlns:a16="http://schemas.microsoft.com/office/drawing/2014/main" id="{990DCEC9-8C0E-0340-A8AF-C78EA376AB6E}"/>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tretch>
            <a:fillRect/>
          </a:stretch>
        </p:blipFill>
        <p:spPr>
          <a:xfrm>
            <a:off x="1434099" y="4977338"/>
            <a:ext cx="948605" cy="948605"/>
          </a:xfrm>
        </p:spPr>
      </p:pic>
      <p:pic>
        <p:nvPicPr>
          <p:cNvPr id="21" name="Graphic 20" descr="Speedometer Low outline">
            <a:extLst>
              <a:ext uri="{FF2B5EF4-FFF2-40B4-BE49-F238E27FC236}">
                <a16:creationId xmlns:a16="http://schemas.microsoft.com/office/drawing/2014/main" id="{8D5CB566-8960-A34B-AEBF-CB86FE2C9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2033" y="6047321"/>
            <a:ext cx="810679" cy="810679"/>
          </a:xfrm>
          <a:prstGeom prst="rect">
            <a:avLst/>
          </a:prstGeom>
        </p:spPr>
      </p:pic>
      <p:pic>
        <p:nvPicPr>
          <p:cNvPr id="27" name="Graphic 26" descr="Rabbit outline">
            <a:extLst>
              <a:ext uri="{FF2B5EF4-FFF2-40B4-BE49-F238E27FC236}">
                <a16:creationId xmlns:a16="http://schemas.microsoft.com/office/drawing/2014/main" id="{D9C33ADE-8C3F-F145-853A-2BF120EAE9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47352" y="5501561"/>
            <a:ext cx="608009" cy="608009"/>
          </a:xfrm>
          <a:prstGeom prst="rect">
            <a:avLst/>
          </a:prstGeom>
        </p:spPr>
      </p:pic>
      <p:pic>
        <p:nvPicPr>
          <p:cNvPr id="33" name="Graphic 32" descr="Downstairs outline">
            <a:extLst>
              <a:ext uri="{FF2B5EF4-FFF2-40B4-BE49-F238E27FC236}">
                <a16:creationId xmlns:a16="http://schemas.microsoft.com/office/drawing/2014/main" id="{B6477E57-9F76-7044-B7D7-B9947C14DA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73204" y="5424193"/>
            <a:ext cx="1111770" cy="1111770"/>
          </a:xfrm>
          <a:prstGeom prst="rect">
            <a:avLst/>
          </a:prstGeom>
        </p:spPr>
      </p:pic>
      <p:pic>
        <p:nvPicPr>
          <p:cNvPr id="35" name="Graphic 34" descr="Upstairs outline">
            <a:extLst>
              <a:ext uri="{FF2B5EF4-FFF2-40B4-BE49-F238E27FC236}">
                <a16:creationId xmlns:a16="http://schemas.microsoft.com/office/drawing/2014/main" id="{15CA639F-DB84-3549-B4C2-E1EAC2DA1D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40625" y="5424193"/>
            <a:ext cx="1111770" cy="1111770"/>
          </a:xfrm>
          <a:prstGeom prst="rect">
            <a:avLst/>
          </a:prstGeom>
        </p:spPr>
      </p:pic>
      <p:pic>
        <p:nvPicPr>
          <p:cNvPr id="37" name="Graphic 36" descr="Turtle outline">
            <a:extLst>
              <a:ext uri="{FF2B5EF4-FFF2-40B4-BE49-F238E27FC236}">
                <a16:creationId xmlns:a16="http://schemas.microsoft.com/office/drawing/2014/main" id="{2D344107-E7AE-994C-BB41-162D860BBB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0123" y="5501561"/>
            <a:ext cx="608009" cy="608009"/>
          </a:xfrm>
          <a:prstGeom prst="rect">
            <a:avLst/>
          </a:prstGeom>
        </p:spPr>
      </p:pic>
      <p:pic>
        <p:nvPicPr>
          <p:cNvPr id="39" name="Graphic 38" descr="Speedometer Middle outline">
            <a:extLst>
              <a:ext uri="{FF2B5EF4-FFF2-40B4-BE49-F238E27FC236}">
                <a16:creationId xmlns:a16="http://schemas.microsoft.com/office/drawing/2014/main" id="{CD226E8D-C7B7-EF48-BE0C-FC7ACC8AF9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40059" y="6047321"/>
            <a:ext cx="810679" cy="810679"/>
          </a:xfrm>
          <a:prstGeom prst="rect">
            <a:avLst/>
          </a:prstGeom>
        </p:spPr>
      </p:pic>
      <p:pic>
        <p:nvPicPr>
          <p:cNvPr id="60" name="Graphic 59" descr="Gauge outline">
            <a:extLst>
              <a:ext uri="{FF2B5EF4-FFF2-40B4-BE49-F238E27FC236}">
                <a16:creationId xmlns:a16="http://schemas.microsoft.com/office/drawing/2014/main" id="{58FCE8EA-0395-1848-B16D-F7AB091B72B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09961" y="6047321"/>
            <a:ext cx="813448" cy="813448"/>
          </a:xfrm>
          <a:prstGeom prst="rect">
            <a:avLst/>
          </a:prstGeom>
        </p:spPr>
      </p:pic>
      <p:grpSp>
        <p:nvGrpSpPr>
          <p:cNvPr id="3" name="Group 2">
            <a:extLst>
              <a:ext uri="{FF2B5EF4-FFF2-40B4-BE49-F238E27FC236}">
                <a16:creationId xmlns:a16="http://schemas.microsoft.com/office/drawing/2014/main" id="{F7FD0EC8-F282-BA40-9B1B-F97A4BDCD824}"/>
              </a:ext>
            </a:extLst>
          </p:cNvPr>
          <p:cNvGrpSpPr/>
          <p:nvPr/>
        </p:nvGrpSpPr>
        <p:grpSpPr>
          <a:xfrm>
            <a:off x="4823816" y="5757348"/>
            <a:ext cx="2544368" cy="770122"/>
            <a:chOff x="4486875" y="5797554"/>
            <a:chExt cx="2544368" cy="770122"/>
          </a:xfrm>
        </p:grpSpPr>
        <p:cxnSp>
          <p:nvCxnSpPr>
            <p:cNvPr id="45" name="Straight Connector 44">
              <a:extLst>
                <a:ext uri="{FF2B5EF4-FFF2-40B4-BE49-F238E27FC236}">
                  <a16:creationId xmlns:a16="http://schemas.microsoft.com/office/drawing/2014/main" id="{0D2725F9-3BD7-E54E-9659-A6D59A2A9728}"/>
                </a:ext>
              </a:extLst>
            </p:cNvPr>
            <p:cNvCxnSpPr>
              <a:cxnSpLocks/>
            </p:cNvCxnSpPr>
            <p:nvPr/>
          </p:nvCxnSpPr>
          <p:spPr>
            <a:xfrm flipH="1">
              <a:off x="6070037" y="5850432"/>
              <a:ext cx="961206" cy="364328"/>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49" name="Graphic 48" descr="Upstairs outline">
              <a:extLst>
                <a:ext uri="{FF2B5EF4-FFF2-40B4-BE49-F238E27FC236}">
                  <a16:creationId xmlns:a16="http://schemas.microsoft.com/office/drawing/2014/main" id="{D480A983-8AB6-C944-B6F8-D39DE8BE10E1}"/>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6422" t="46857"/>
            <a:stretch/>
          </p:blipFill>
          <p:spPr>
            <a:xfrm rot="1229642">
              <a:off x="6446462" y="5976844"/>
              <a:ext cx="484486" cy="590832"/>
            </a:xfrm>
            <a:prstGeom prst="rect">
              <a:avLst/>
            </a:prstGeom>
          </p:spPr>
        </p:pic>
        <p:cxnSp>
          <p:nvCxnSpPr>
            <p:cNvPr id="56" name="Straight Connector 55">
              <a:extLst>
                <a:ext uri="{FF2B5EF4-FFF2-40B4-BE49-F238E27FC236}">
                  <a16:creationId xmlns:a16="http://schemas.microsoft.com/office/drawing/2014/main" id="{BED27BA1-02EE-8B44-81CA-BC5F7C06E46B}"/>
                </a:ext>
              </a:extLst>
            </p:cNvPr>
            <p:cNvCxnSpPr>
              <a:cxnSpLocks/>
            </p:cNvCxnSpPr>
            <p:nvPr/>
          </p:nvCxnSpPr>
          <p:spPr>
            <a:xfrm>
              <a:off x="4486875" y="5854022"/>
              <a:ext cx="961206" cy="364328"/>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57" name="Graphic 56" descr="Upstairs outline">
              <a:extLst>
                <a:ext uri="{FF2B5EF4-FFF2-40B4-BE49-F238E27FC236}">
                  <a16:creationId xmlns:a16="http://schemas.microsoft.com/office/drawing/2014/main" id="{2158EE43-79EC-3C43-BF5A-CB5DD3B6E7D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6422" t="46857"/>
            <a:stretch/>
          </p:blipFill>
          <p:spPr>
            <a:xfrm rot="20205631" flipV="1">
              <a:off x="4587170" y="5797554"/>
              <a:ext cx="484486" cy="590832"/>
            </a:xfrm>
            <a:prstGeom prst="rect">
              <a:avLst/>
            </a:prstGeom>
          </p:spPr>
        </p:pic>
        <p:cxnSp>
          <p:nvCxnSpPr>
            <p:cNvPr id="69" name="Straight Connector 68">
              <a:extLst>
                <a:ext uri="{FF2B5EF4-FFF2-40B4-BE49-F238E27FC236}">
                  <a16:creationId xmlns:a16="http://schemas.microsoft.com/office/drawing/2014/main" id="{25943362-3780-4741-BA95-1E3AC667B53B}"/>
                </a:ext>
              </a:extLst>
            </p:cNvPr>
            <p:cNvCxnSpPr>
              <a:cxnSpLocks/>
            </p:cNvCxnSpPr>
            <p:nvPr/>
          </p:nvCxnSpPr>
          <p:spPr>
            <a:xfrm flipH="1">
              <a:off x="5418215" y="6214760"/>
              <a:ext cx="651822"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72" name="Graphic 71" descr="Upstairs outline">
              <a:extLst>
                <a:ext uri="{FF2B5EF4-FFF2-40B4-BE49-F238E27FC236}">
                  <a16:creationId xmlns:a16="http://schemas.microsoft.com/office/drawing/2014/main" id="{9015324A-E179-B94B-8803-A4ACF789B050}"/>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6422" t="46857"/>
            <a:stretch/>
          </p:blipFill>
          <p:spPr>
            <a:xfrm rot="18843214" flipV="1">
              <a:off x="5473006" y="6020705"/>
              <a:ext cx="484486" cy="590832"/>
            </a:xfrm>
            <a:prstGeom prst="rect">
              <a:avLst/>
            </a:prstGeom>
          </p:spPr>
        </p:pic>
      </p:grpSp>
      <p:pic>
        <p:nvPicPr>
          <p:cNvPr id="4" name="Picture 3" descr="A picture containing text, light&#10;&#10;Description automatically generated">
            <a:extLst>
              <a:ext uri="{FF2B5EF4-FFF2-40B4-BE49-F238E27FC236}">
                <a16:creationId xmlns:a16="http://schemas.microsoft.com/office/drawing/2014/main" id="{D4E3174F-2851-6B4C-9D69-FAD43DBE3583}"/>
              </a:ext>
            </a:extLst>
          </p:cNvPr>
          <p:cNvPicPr>
            <a:picLocks noChangeAspect="1"/>
          </p:cNvPicPr>
          <p:nvPr/>
        </p:nvPicPr>
        <p:blipFill>
          <a:blip r:embed="rId22"/>
          <a:stretch>
            <a:fillRect/>
          </a:stretch>
        </p:blipFill>
        <p:spPr>
          <a:xfrm>
            <a:off x="875208" y="2021844"/>
            <a:ext cx="1996541" cy="2834115"/>
          </a:xfrm>
          <a:prstGeom prst="rect">
            <a:avLst/>
          </a:prstGeom>
          <a:ln w="57150">
            <a:solidFill>
              <a:schemeClr val="accent1"/>
            </a:solidFill>
          </a:ln>
        </p:spPr>
      </p:pic>
      <p:pic>
        <p:nvPicPr>
          <p:cNvPr id="7" name="Picture 6" descr="A picture containing text, floor&#10;&#10;Description automatically generated">
            <a:extLst>
              <a:ext uri="{FF2B5EF4-FFF2-40B4-BE49-F238E27FC236}">
                <a16:creationId xmlns:a16="http://schemas.microsoft.com/office/drawing/2014/main" id="{08EBD65C-4649-0B46-B248-44E290774CA8}"/>
              </a:ext>
            </a:extLst>
          </p:cNvPr>
          <p:cNvPicPr>
            <a:picLocks noChangeAspect="1"/>
          </p:cNvPicPr>
          <p:nvPr/>
        </p:nvPicPr>
        <p:blipFill>
          <a:blip r:embed="rId23"/>
          <a:stretch>
            <a:fillRect/>
          </a:stretch>
        </p:blipFill>
        <p:spPr>
          <a:xfrm>
            <a:off x="4898090" y="2021845"/>
            <a:ext cx="2395820" cy="3226371"/>
          </a:xfrm>
          <a:prstGeom prst="rect">
            <a:avLst/>
          </a:prstGeom>
          <a:ln w="57150">
            <a:solidFill>
              <a:schemeClr val="accent1"/>
            </a:solidFill>
          </a:ln>
        </p:spPr>
      </p:pic>
      <p:grpSp>
        <p:nvGrpSpPr>
          <p:cNvPr id="8" name="Group 7">
            <a:extLst>
              <a:ext uri="{FF2B5EF4-FFF2-40B4-BE49-F238E27FC236}">
                <a16:creationId xmlns:a16="http://schemas.microsoft.com/office/drawing/2014/main" id="{FDFBE860-6870-2A42-BDF5-0CAAA7DA5A6B}"/>
              </a:ext>
            </a:extLst>
          </p:cNvPr>
          <p:cNvGrpSpPr/>
          <p:nvPr/>
        </p:nvGrpSpPr>
        <p:grpSpPr>
          <a:xfrm>
            <a:off x="8944322" y="2405106"/>
            <a:ext cx="2697706" cy="2572232"/>
            <a:chOff x="8944322" y="2405106"/>
            <a:chExt cx="2697706" cy="2572232"/>
          </a:xfrm>
        </p:grpSpPr>
        <p:pic>
          <p:nvPicPr>
            <p:cNvPr id="9" name="Picture 8" descr="A picture containing website&#10;&#10;Description automatically generated">
              <a:extLst>
                <a:ext uri="{FF2B5EF4-FFF2-40B4-BE49-F238E27FC236}">
                  <a16:creationId xmlns:a16="http://schemas.microsoft.com/office/drawing/2014/main" id="{F745D823-9C52-9149-8B3D-21182A5A79BD}"/>
                </a:ext>
              </a:extLst>
            </p:cNvPr>
            <p:cNvPicPr>
              <a:picLocks noChangeAspect="1"/>
            </p:cNvPicPr>
            <p:nvPr/>
          </p:nvPicPr>
          <p:blipFill>
            <a:blip r:embed="rId24"/>
            <a:stretch>
              <a:fillRect/>
            </a:stretch>
          </p:blipFill>
          <p:spPr>
            <a:xfrm>
              <a:off x="8944322" y="2405106"/>
              <a:ext cx="2697706" cy="2572232"/>
            </a:xfrm>
            <a:prstGeom prst="rect">
              <a:avLst/>
            </a:prstGeom>
            <a:ln w="57150">
              <a:solidFill>
                <a:schemeClr val="accent1"/>
              </a:solidFill>
            </a:ln>
          </p:spPr>
        </p:pic>
        <p:cxnSp>
          <p:nvCxnSpPr>
            <p:cNvPr id="11" name="Straight Arrow Connector 10">
              <a:extLst>
                <a:ext uri="{FF2B5EF4-FFF2-40B4-BE49-F238E27FC236}">
                  <a16:creationId xmlns:a16="http://schemas.microsoft.com/office/drawing/2014/main" id="{455C1C43-9368-3741-AABC-24EB6FAEFFC5}"/>
                </a:ext>
              </a:extLst>
            </p:cNvPr>
            <p:cNvCxnSpPr/>
            <p:nvPr/>
          </p:nvCxnSpPr>
          <p:spPr>
            <a:xfrm flipV="1">
              <a:off x="10264782" y="4013760"/>
              <a:ext cx="0" cy="5396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ounded Rectangle 22">
            <a:extLst>
              <a:ext uri="{FF2B5EF4-FFF2-40B4-BE49-F238E27FC236}">
                <a16:creationId xmlns:a16="http://schemas.microsoft.com/office/drawing/2014/main" id="{2BE361D2-BEA0-174A-8DD1-D86CB5D81885}"/>
              </a:ext>
            </a:extLst>
          </p:cNvPr>
          <p:cNvSpPr/>
          <p:nvPr/>
        </p:nvSpPr>
        <p:spPr>
          <a:xfrm>
            <a:off x="8811467" y="931389"/>
            <a:ext cx="2697706" cy="902525"/>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3D-Motion Capture &amp; Surface Embedded Force Plates</a:t>
            </a:r>
          </a:p>
        </p:txBody>
      </p:sp>
      <p:sp>
        <p:nvSpPr>
          <p:cNvPr id="25" name="Rounded Rectangle 24">
            <a:extLst>
              <a:ext uri="{FF2B5EF4-FFF2-40B4-BE49-F238E27FC236}">
                <a16:creationId xmlns:a16="http://schemas.microsoft.com/office/drawing/2014/main" id="{0A8E9CFF-F2B1-8949-93E8-542516501A98}"/>
              </a:ext>
            </a:extLst>
          </p:cNvPr>
          <p:cNvSpPr/>
          <p:nvPr/>
        </p:nvSpPr>
        <p:spPr>
          <a:xfrm>
            <a:off x="676534" y="931389"/>
            <a:ext cx="6535232" cy="90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How does DMAMA change in unimpaired, non-disabled participants?</a:t>
            </a:r>
          </a:p>
        </p:txBody>
      </p:sp>
      <p:sp>
        <p:nvSpPr>
          <p:cNvPr id="6" name="Slide Number Placeholder 5">
            <a:extLst>
              <a:ext uri="{FF2B5EF4-FFF2-40B4-BE49-F238E27FC236}">
                <a16:creationId xmlns:a16="http://schemas.microsoft.com/office/drawing/2014/main" id="{921638E2-3919-F641-A2B5-5B7E45A33DEB}"/>
              </a:ext>
            </a:extLst>
          </p:cNvPr>
          <p:cNvSpPr>
            <a:spLocks noGrp="1"/>
          </p:cNvSpPr>
          <p:nvPr>
            <p:ph type="sldNum" sz="quarter" idx="12"/>
          </p:nvPr>
        </p:nvSpPr>
        <p:spPr/>
        <p:txBody>
          <a:bodyPr/>
          <a:lstStyle/>
          <a:p>
            <a:fld id="{89F35CA5-DA5E-9341-9D6D-3C576083B981}" type="slidenum">
              <a:rPr lang="en-US" smtClean="0"/>
              <a:t>5</a:t>
            </a:fld>
            <a:endParaRPr lang="en-US"/>
          </a:p>
        </p:txBody>
      </p:sp>
      <p:pic>
        <p:nvPicPr>
          <p:cNvPr id="10" name="Audio 9">
            <a:hlinkClick r:id="" action="ppaction://media"/>
            <a:extLst>
              <a:ext uri="{FF2B5EF4-FFF2-40B4-BE49-F238E27FC236}">
                <a16:creationId xmlns:a16="http://schemas.microsoft.com/office/drawing/2014/main" id="{A5DCF0A7-5ED2-2C44-B2C3-62E0558DA402}"/>
              </a:ext>
            </a:extLst>
          </p:cNvPr>
          <p:cNvPicPr>
            <a:picLocks noChangeAspect="1"/>
          </p:cNvPicPr>
          <p:nvPr>
            <a:audioFile r:link="rId3"/>
            <p:extLst>
              <p:ext uri="{DAA4B4D4-6D71-4841-9C94-3DE7FCFB9230}">
                <p14:media xmlns:p14="http://schemas.microsoft.com/office/powerpoint/2010/main" r:embed="rId2"/>
              </p:ext>
            </p:extLst>
          </p:nvPr>
        </p:nvPicPr>
        <p:blipFill>
          <a:blip r:embed="rId2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9239584"/>
      </p:ext>
    </p:extLst>
  </p:cSld>
  <p:clrMapOvr>
    <a:masterClrMapping/>
  </p:clrMapOvr>
  <mc:AlternateContent xmlns:mc="http://schemas.openxmlformats.org/markup-compatibility/2006">
    <mc:Choice xmlns:p14="http://schemas.microsoft.com/office/powerpoint/2010/main" Requires="p14">
      <p:transition spd="slow" p14:dur="2000" advTm="24672"/>
    </mc:Choice>
    <mc:Fallback>
      <p:transition spd="slow" advTm="2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10"/>
                </p:tgtEl>
              </p:cMediaNode>
            </p:audio>
          </p:childTnLst>
        </p:cTn>
      </p:par>
    </p:tnLst>
    <p:bldLst>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55F0A8A-CC6C-BB45-8FDF-D58F8690F306}"/>
              </a:ext>
            </a:extLst>
          </p:cNvPr>
          <p:cNvSpPr/>
          <p:nvPr/>
        </p:nvSpPr>
        <p:spPr>
          <a:xfrm>
            <a:off x="4229014" y="1255366"/>
            <a:ext cx="3324961" cy="3626603"/>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99A46BE-5C0F-B34B-B221-EFA246606051}"/>
              </a:ext>
            </a:extLst>
          </p:cNvPr>
          <p:cNvSpPr/>
          <p:nvPr/>
        </p:nvSpPr>
        <p:spPr>
          <a:xfrm>
            <a:off x="8459924" y="1315528"/>
            <a:ext cx="3421413" cy="3626603"/>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5EB819F-5026-D84F-9C29-EC791E30821E}"/>
              </a:ext>
            </a:extLst>
          </p:cNvPr>
          <p:cNvSpPr/>
          <p:nvPr/>
        </p:nvSpPr>
        <p:spPr>
          <a:xfrm>
            <a:off x="185980" y="1255367"/>
            <a:ext cx="3324961" cy="3626603"/>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776FD-4D42-694D-B100-6C54BC0FA1C4}"/>
              </a:ext>
            </a:extLst>
          </p:cNvPr>
          <p:cNvSpPr>
            <a:spLocks noGrp="1"/>
          </p:cNvSpPr>
          <p:nvPr>
            <p:ph type="title"/>
          </p:nvPr>
        </p:nvSpPr>
        <p:spPr/>
        <p:txBody>
          <a:bodyPr>
            <a:normAutofit fontScale="90000"/>
          </a:bodyPr>
          <a:lstStyle/>
          <a:p>
            <a:r>
              <a:rPr lang="en-US" dirty="0"/>
              <a:t>Key Findings</a:t>
            </a:r>
          </a:p>
        </p:txBody>
      </p:sp>
      <p:pic>
        <p:nvPicPr>
          <p:cNvPr id="5" name="Content Placeholder 4" descr="Walk outline">
            <a:extLst>
              <a:ext uri="{FF2B5EF4-FFF2-40B4-BE49-F238E27FC236}">
                <a16:creationId xmlns:a16="http://schemas.microsoft.com/office/drawing/2014/main" id="{990DCEC9-8C0E-0340-A8AF-C78EA376AB6E}"/>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tretch>
            <a:fillRect/>
          </a:stretch>
        </p:blipFill>
        <p:spPr>
          <a:xfrm>
            <a:off x="1434099" y="4977338"/>
            <a:ext cx="948605" cy="948605"/>
          </a:xfrm>
        </p:spPr>
      </p:pic>
      <p:pic>
        <p:nvPicPr>
          <p:cNvPr id="21" name="Graphic 20" descr="Speedometer Low outline">
            <a:extLst>
              <a:ext uri="{FF2B5EF4-FFF2-40B4-BE49-F238E27FC236}">
                <a16:creationId xmlns:a16="http://schemas.microsoft.com/office/drawing/2014/main" id="{8D5CB566-8960-A34B-AEBF-CB86FE2C9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2033" y="6047321"/>
            <a:ext cx="810679" cy="810679"/>
          </a:xfrm>
          <a:prstGeom prst="rect">
            <a:avLst/>
          </a:prstGeom>
        </p:spPr>
      </p:pic>
      <p:pic>
        <p:nvPicPr>
          <p:cNvPr id="27" name="Graphic 26" descr="Rabbit outline">
            <a:extLst>
              <a:ext uri="{FF2B5EF4-FFF2-40B4-BE49-F238E27FC236}">
                <a16:creationId xmlns:a16="http://schemas.microsoft.com/office/drawing/2014/main" id="{D9C33ADE-8C3F-F145-853A-2BF120EAE9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47352" y="5501561"/>
            <a:ext cx="608009" cy="608009"/>
          </a:xfrm>
          <a:prstGeom prst="rect">
            <a:avLst/>
          </a:prstGeom>
        </p:spPr>
      </p:pic>
      <p:pic>
        <p:nvPicPr>
          <p:cNvPr id="33" name="Graphic 32" descr="Downstairs outline">
            <a:extLst>
              <a:ext uri="{FF2B5EF4-FFF2-40B4-BE49-F238E27FC236}">
                <a16:creationId xmlns:a16="http://schemas.microsoft.com/office/drawing/2014/main" id="{B6477E57-9F76-7044-B7D7-B9947C14DA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73204" y="5424193"/>
            <a:ext cx="1111770" cy="1111770"/>
          </a:xfrm>
          <a:prstGeom prst="rect">
            <a:avLst/>
          </a:prstGeom>
        </p:spPr>
      </p:pic>
      <p:pic>
        <p:nvPicPr>
          <p:cNvPr id="35" name="Graphic 34" descr="Upstairs outline">
            <a:extLst>
              <a:ext uri="{FF2B5EF4-FFF2-40B4-BE49-F238E27FC236}">
                <a16:creationId xmlns:a16="http://schemas.microsoft.com/office/drawing/2014/main" id="{15CA639F-DB84-3549-B4C2-E1EAC2DA1D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40625" y="5424193"/>
            <a:ext cx="1111770" cy="1111770"/>
          </a:xfrm>
          <a:prstGeom prst="rect">
            <a:avLst/>
          </a:prstGeom>
        </p:spPr>
      </p:pic>
      <p:pic>
        <p:nvPicPr>
          <p:cNvPr id="37" name="Graphic 36" descr="Turtle outline">
            <a:extLst>
              <a:ext uri="{FF2B5EF4-FFF2-40B4-BE49-F238E27FC236}">
                <a16:creationId xmlns:a16="http://schemas.microsoft.com/office/drawing/2014/main" id="{2D344107-E7AE-994C-BB41-162D860BBB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0123" y="5501561"/>
            <a:ext cx="608009" cy="608009"/>
          </a:xfrm>
          <a:prstGeom prst="rect">
            <a:avLst/>
          </a:prstGeom>
        </p:spPr>
      </p:pic>
      <p:pic>
        <p:nvPicPr>
          <p:cNvPr id="39" name="Graphic 38" descr="Speedometer Middle outline">
            <a:extLst>
              <a:ext uri="{FF2B5EF4-FFF2-40B4-BE49-F238E27FC236}">
                <a16:creationId xmlns:a16="http://schemas.microsoft.com/office/drawing/2014/main" id="{CD226E8D-C7B7-EF48-BE0C-FC7ACC8AF9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40059" y="6047321"/>
            <a:ext cx="810679" cy="810679"/>
          </a:xfrm>
          <a:prstGeom prst="rect">
            <a:avLst/>
          </a:prstGeom>
        </p:spPr>
      </p:pic>
      <p:pic>
        <p:nvPicPr>
          <p:cNvPr id="60" name="Graphic 59" descr="Gauge outline">
            <a:extLst>
              <a:ext uri="{FF2B5EF4-FFF2-40B4-BE49-F238E27FC236}">
                <a16:creationId xmlns:a16="http://schemas.microsoft.com/office/drawing/2014/main" id="{58FCE8EA-0395-1848-B16D-F7AB091B72B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09961" y="6047321"/>
            <a:ext cx="813448" cy="813448"/>
          </a:xfrm>
          <a:prstGeom prst="rect">
            <a:avLst/>
          </a:prstGeom>
        </p:spPr>
      </p:pic>
      <p:grpSp>
        <p:nvGrpSpPr>
          <p:cNvPr id="3" name="Group 2">
            <a:extLst>
              <a:ext uri="{FF2B5EF4-FFF2-40B4-BE49-F238E27FC236}">
                <a16:creationId xmlns:a16="http://schemas.microsoft.com/office/drawing/2014/main" id="{F7FD0EC8-F282-BA40-9B1B-F97A4BDCD824}"/>
              </a:ext>
            </a:extLst>
          </p:cNvPr>
          <p:cNvGrpSpPr/>
          <p:nvPr/>
        </p:nvGrpSpPr>
        <p:grpSpPr>
          <a:xfrm>
            <a:off x="4823816" y="5757348"/>
            <a:ext cx="2544368" cy="770122"/>
            <a:chOff x="4486875" y="5797554"/>
            <a:chExt cx="2544368" cy="770122"/>
          </a:xfrm>
        </p:grpSpPr>
        <p:cxnSp>
          <p:nvCxnSpPr>
            <p:cNvPr id="45" name="Straight Connector 44">
              <a:extLst>
                <a:ext uri="{FF2B5EF4-FFF2-40B4-BE49-F238E27FC236}">
                  <a16:creationId xmlns:a16="http://schemas.microsoft.com/office/drawing/2014/main" id="{0D2725F9-3BD7-E54E-9659-A6D59A2A9728}"/>
                </a:ext>
              </a:extLst>
            </p:cNvPr>
            <p:cNvCxnSpPr>
              <a:cxnSpLocks/>
            </p:cNvCxnSpPr>
            <p:nvPr/>
          </p:nvCxnSpPr>
          <p:spPr>
            <a:xfrm flipH="1">
              <a:off x="6070037" y="5850432"/>
              <a:ext cx="961206" cy="364328"/>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49" name="Graphic 48" descr="Upstairs outline">
              <a:extLst>
                <a:ext uri="{FF2B5EF4-FFF2-40B4-BE49-F238E27FC236}">
                  <a16:creationId xmlns:a16="http://schemas.microsoft.com/office/drawing/2014/main" id="{D480A983-8AB6-C944-B6F8-D39DE8BE10E1}"/>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6422" t="46857"/>
            <a:stretch/>
          </p:blipFill>
          <p:spPr>
            <a:xfrm rot="1229642">
              <a:off x="6446462" y="5976844"/>
              <a:ext cx="484486" cy="590832"/>
            </a:xfrm>
            <a:prstGeom prst="rect">
              <a:avLst/>
            </a:prstGeom>
          </p:spPr>
        </p:pic>
        <p:cxnSp>
          <p:nvCxnSpPr>
            <p:cNvPr id="56" name="Straight Connector 55">
              <a:extLst>
                <a:ext uri="{FF2B5EF4-FFF2-40B4-BE49-F238E27FC236}">
                  <a16:creationId xmlns:a16="http://schemas.microsoft.com/office/drawing/2014/main" id="{BED27BA1-02EE-8B44-81CA-BC5F7C06E46B}"/>
                </a:ext>
              </a:extLst>
            </p:cNvPr>
            <p:cNvCxnSpPr>
              <a:cxnSpLocks/>
            </p:cNvCxnSpPr>
            <p:nvPr/>
          </p:nvCxnSpPr>
          <p:spPr>
            <a:xfrm>
              <a:off x="4486875" y="5854022"/>
              <a:ext cx="961206" cy="364328"/>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57" name="Graphic 56" descr="Upstairs outline">
              <a:extLst>
                <a:ext uri="{FF2B5EF4-FFF2-40B4-BE49-F238E27FC236}">
                  <a16:creationId xmlns:a16="http://schemas.microsoft.com/office/drawing/2014/main" id="{2158EE43-79EC-3C43-BF5A-CB5DD3B6E7D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6422" t="46857"/>
            <a:stretch/>
          </p:blipFill>
          <p:spPr>
            <a:xfrm rot="20205631" flipV="1">
              <a:off x="4587170" y="5797554"/>
              <a:ext cx="484486" cy="590832"/>
            </a:xfrm>
            <a:prstGeom prst="rect">
              <a:avLst/>
            </a:prstGeom>
          </p:spPr>
        </p:pic>
        <p:cxnSp>
          <p:nvCxnSpPr>
            <p:cNvPr id="69" name="Straight Connector 68">
              <a:extLst>
                <a:ext uri="{FF2B5EF4-FFF2-40B4-BE49-F238E27FC236}">
                  <a16:creationId xmlns:a16="http://schemas.microsoft.com/office/drawing/2014/main" id="{25943362-3780-4741-BA95-1E3AC667B53B}"/>
                </a:ext>
              </a:extLst>
            </p:cNvPr>
            <p:cNvCxnSpPr>
              <a:cxnSpLocks/>
            </p:cNvCxnSpPr>
            <p:nvPr/>
          </p:nvCxnSpPr>
          <p:spPr>
            <a:xfrm flipH="1">
              <a:off x="5418215" y="6214760"/>
              <a:ext cx="651822"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72" name="Graphic 71" descr="Upstairs outline">
              <a:extLst>
                <a:ext uri="{FF2B5EF4-FFF2-40B4-BE49-F238E27FC236}">
                  <a16:creationId xmlns:a16="http://schemas.microsoft.com/office/drawing/2014/main" id="{9015324A-E179-B94B-8803-A4ACF789B050}"/>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6422" t="46857"/>
            <a:stretch/>
          </p:blipFill>
          <p:spPr>
            <a:xfrm rot="18843214" flipV="1">
              <a:off x="5473006" y="6020705"/>
              <a:ext cx="484486" cy="590832"/>
            </a:xfrm>
            <a:prstGeom prst="rect">
              <a:avLst/>
            </a:prstGeom>
          </p:spPr>
        </p:pic>
      </p:grpSp>
      <p:pic>
        <p:nvPicPr>
          <p:cNvPr id="24" name="Picture 23" descr="A screenshot of a video game&#10;&#10;Description automatically generated with medium confidence">
            <a:extLst>
              <a:ext uri="{FF2B5EF4-FFF2-40B4-BE49-F238E27FC236}">
                <a16:creationId xmlns:a16="http://schemas.microsoft.com/office/drawing/2014/main" id="{19C443DA-9A81-2848-BC0B-8B993436386A}"/>
              </a:ext>
            </a:extLst>
          </p:cNvPr>
          <p:cNvPicPr>
            <a:picLocks noChangeAspect="1"/>
          </p:cNvPicPr>
          <p:nvPr/>
        </p:nvPicPr>
        <p:blipFill>
          <a:blip r:embed="rId22"/>
          <a:stretch>
            <a:fillRect/>
          </a:stretch>
        </p:blipFill>
        <p:spPr>
          <a:xfrm>
            <a:off x="310663" y="1531576"/>
            <a:ext cx="2812746" cy="3200400"/>
          </a:xfrm>
          <a:prstGeom prst="rect">
            <a:avLst/>
          </a:prstGeom>
        </p:spPr>
      </p:pic>
      <p:pic>
        <p:nvPicPr>
          <p:cNvPr id="25" name="Picture 24" descr="A screenshot of a video game&#10;&#10;Description automatically generated with medium confidence">
            <a:extLst>
              <a:ext uri="{FF2B5EF4-FFF2-40B4-BE49-F238E27FC236}">
                <a16:creationId xmlns:a16="http://schemas.microsoft.com/office/drawing/2014/main" id="{F707ECD1-23D6-314F-ADF7-8CBC0FDD86DF}"/>
              </a:ext>
            </a:extLst>
          </p:cNvPr>
          <p:cNvPicPr>
            <a:picLocks noChangeAspect="1"/>
          </p:cNvPicPr>
          <p:nvPr/>
        </p:nvPicPr>
        <p:blipFill>
          <a:blip r:embed="rId23"/>
          <a:stretch>
            <a:fillRect/>
          </a:stretch>
        </p:blipFill>
        <p:spPr>
          <a:xfrm>
            <a:off x="4477477" y="1528630"/>
            <a:ext cx="2779059" cy="3200400"/>
          </a:xfrm>
          <a:prstGeom prst="rect">
            <a:avLst/>
          </a:prstGeom>
        </p:spPr>
      </p:pic>
      <p:pic>
        <p:nvPicPr>
          <p:cNvPr id="26" name="Picture 25" descr="Chart&#10;&#10;Description automatically generated">
            <a:extLst>
              <a:ext uri="{FF2B5EF4-FFF2-40B4-BE49-F238E27FC236}">
                <a16:creationId xmlns:a16="http://schemas.microsoft.com/office/drawing/2014/main" id="{4488D710-2638-1643-BFD8-778E30C8408F}"/>
              </a:ext>
            </a:extLst>
          </p:cNvPr>
          <p:cNvPicPr>
            <a:picLocks noChangeAspect="1"/>
          </p:cNvPicPr>
          <p:nvPr/>
        </p:nvPicPr>
        <p:blipFill>
          <a:blip r:embed="rId24"/>
          <a:stretch>
            <a:fillRect/>
          </a:stretch>
        </p:blipFill>
        <p:spPr>
          <a:xfrm>
            <a:off x="8610605" y="1528630"/>
            <a:ext cx="2881272" cy="3200400"/>
          </a:xfrm>
          <a:prstGeom prst="rect">
            <a:avLst/>
          </a:prstGeom>
        </p:spPr>
      </p:pic>
      <p:pic>
        <p:nvPicPr>
          <p:cNvPr id="10" name="Graphic 9" descr="Foot with solid fill">
            <a:extLst>
              <a:ext uri="{FF2B5EF4-FFF2-40B4-BE49-F238E27FC236}">
                <a16:creationId xmlns:a16="http://schemas.microsoft.com/office/drawing/2014/main" id="{0D80F38A-8BF8-C34D-BEF3-A862D19B7C0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61681" y="691812"/>
            <a:ext cx="1361384" cy="1361384"/>
          </a:xfrm>
          <a:prstGeom prst="rect">
            <a:avLst/>
          </a:prstGeom>
        </p:spPr>
      </p:pic>
      <p:cxnSp>
        <p:nvCxnSpPr>
          <p:cNvPr id="13" name="Straight Arrow Connector 12">
            <a:extLst>
              <a:ext uri="{FF2B5EF4-FFF2-40B4-BE49-F238E27FC236}">
                <a16:creationId xmlns:a16="http://schemas.microsoft.com/office/drawing/2014/main" id="{8AD60BF4-3FBB-B04D-BB3E-7E41B0D6DC49}"/>
              </a:ext>
            </a:extLst>
          </p:cNvPr>
          <p:cNvCxnSpPr/>
          <p:nvPr/>
        </p:nvCxnSpPr>
        <p:spPr>
          <a:xfrm flipV="1">
            <a:off x="2949120" y="1938049"/>
            <a:ext cx="0" cy="53155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Foot with solid fill">
            <a:extLst>
              <a:ext uri="{FF2B5EF4-FFF2-40B4-BE49-F238E27FC236}">
                <a16:creationId xmlns:a16="http://schemas.microsoft.com/office/drawing/2014/main" id="{AD10A05D-1736-C742-9F5E-906FD9C8C59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891495" y="691812"/>
            <a:ext cx="1361384" cy="1361384"/>
          </a:xfrm>
          <a:prstGeom prst="rect">
            <a:avLst/>
          </a:prstGeom>
        </p:spPr>
      </p:pic>
      <p:cxnSp>
        <p:nvCxnSpPr>
          <p:cNvPr id="32" name="Straight Arrow Connector 31">
            <a:extLst>
              <a:ext uri="{FF2B5EF4-FFF2-40B4-BE49-F238E27FC236}">
                <a16:creationId xmlns:a16="http://schemas.microsoft.com/office/drawing/2014/main" id="{25DAEC07-3D2B-A547-A63B-9EFCDC13DEFE}"/>
              </a:ext>
            </a:extLst>
          </p:cNvPr>
          <p:cNvCxnSpPr/>
          <p:nvPr/>
        </p:nvCxnSpPr>
        <p:spPr>
          <a:xfrm flipV="1">
            <a:off x="6289999" y="1873432"/>
            <a:ext cx="0" cy="53155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Foot with solid fill">
            <a:extLst>
              <a:ext uri="{FF2B5EF4-FFF2-40B4-BE49-F238E27FC236}">
                <a16:creationId xmlns:a16="http://schemas.microsoft.com/office/drawing/2014/main" id="{09FD7E09-9DD3-D24C-AA43-7A0E2770F69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316854" y="720795"/>
            <a:ext cx="1008910" cy="1008910"/>
          </a:xfrm>
          <a:prstGeom prst="rect">
            <a:avLst/>
          </a:prstGeom>
        </p:spPr>
      </p:pic>
      <p:cxnSp>
        <p:nvCxnSpPr>
          <p:cNvPr id="36" name="Straight Arrow Connector 35">
            <a:extLst>
              <a:ext uri="{FF2B5EF4-FFF2-40B4-BE49-F238E27FC236}">
                <a16:creationId xmlns:a16="http://schemas.microsoft.com/office/drawing/2014/main" id="{E705DFB7-03CF-3149-8546-124376D2FADA}"/>
              </a:ext>
            </a:extLst>
          </p:cNvPr>
          <p:cNvCxnSpPr>
            <a:cxnSpLocks/>
          </p:cNvCxnSpPr>
          <p:nvPr/>
        </p:nvCxnSpPr>
        <p:spPr>
          <a:xfrm flipV="1">
            <a:off x="10051241" y="1630126"/>
            <a:ext cx="0" cy="41640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Foot with solid fill">
            <a:extLst>
              <a:ext uri="{FF2B5EF4-FFF2-40B4-BE49-F238E27FC236}">
                <a16:creationId xmlns:a16="http://schemas.microsoft.com/office/drawing/2014/main" id="{77119D0F-FDA2-A847-A9BC-FDA7634A7CD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93153" y="720795"/>
            <a:ext cx="1008910" cy="1008910"/>
          </a:xfrm>
          <a:prstGeom prst="rect">
            <a:avLst/>
          </a:prstGeom>
        </p:spPr>
      </p:pic>
      <p:cxnSp>
        <p:nvCxnSpPr>
          <p:cNvPr id="40" name="Straight Arrow Connector 39">
            <a:extLst>
              <a:ext uri="{FF2B5EF4-FFF2-40B4-BE49-F238E27FC236}">
                <a16:creationId xmlns:a16="http://schemas.microsoft.com/office/drawing/2014/main" id="{E72D03C3-E2C1-7846-B245-347D2A1D7113}"/>
              </a:ext>
            </a:extLst>
          </p:cNvPr>
          <p:cNvCxnSpPr>
            <a:cxnSpLocks/>
          </p:cNvCxnSpPr>
          <p:nvPr/>
        </p:nvCxnSpPr>
        <p:spPr>
          <a:xfrm flipV="1">
            <a:off x="10887566" y="1630126"/>
            <a:ext cx="0" cy="41640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445FA1F-B0CE-424D-AE1B-FD19B5A41394}"/>
              </a:ext>
            </a:extLst>
          </p:cNvPr>
          <p:cNvSpPr>
            <a:spLocks noGrp="1"/>
          </p:cNvSpPr>
          <p:nvPr>
            <p:ph type="sldNum" sz="quarter" idx="12"/>
          </p:nvPr>
        </p:nvSpPr>
        <p:spPr/>
        <p:txBody>
          <a:bodyPr/>
          <a:lstStyle/>
          <a:p>
            <a:fld id="{89F35CA5-DA5E-9341-9D6D-3C576083B981}" type="slidenum">
              <a:rPr lang="en-US" smtClean="0"/>
              <a:t>6</a:t>
            </a:fld>
            <a:endParaRPr lang="en-US"/>
          </a:p>
        </p:txBody>
      </p:sp>
      <p:pic>
        <p:nvPicPr>
          <p:cNvPr id="6" name="Audio 5">
            <a:hlinkClick r:id="" action="ppaction://media"/>
            <a:extLst>
              <a:ext uri="{FF2B5EF4-FFF2-40B4-BE49-F238E27FC236}">
                <a16:creationId xmlns:a16="http://schemas.microsoft.com/office/drawing/2014/main" id="{77391308-7535-3141-8295-58DF4553757E}"/>
              </a:ext>
            </a:extLst>
          </p:cNvPr>
          <p:cNvPicPr>
            <a:picLocks noChangeAspect="1"/>
          </p:cNvPicPr>
          <p:nvPr>
            <a:audioFile r:link="rId3"/>
            <p:extLst>
              <p:ext uri="{DAA4B4D4-6D71-4841-9C94-3DE7FCFB9230}">
                <p14:media xmlns:p14="http://schemas.microsoft.com/office/powerpoint/2010/main" r:embed="rId2"/>
              </p:ext>
            </p:extLst>
          </p:nvPr>
        </p:nvPicPr>
        <p:blipFill>
          <a:blip r:embed="rId2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87822038"/>
      </p:ext>
    </p:extLst>
  </p:cSld>
  <p:clrMapOvr>
    <a:masterClrMapping/>
  </p:clrMapOvr>
  <mc:AlternateContent xmlns:mc="http://schemas.openxmlformats.org/markup-compatibility/2006">
    <mc:Choice xmlns:p14="http://schemas.microsoft.com/office/powerpoint/2010/main" Requires="p14">
      <p:transition spd="slow" p14:dur="2000" advTm="32436"/>
    </mc:Choice>
    <mc:Fallback>
      <p:transition spd="slow" advTm="32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00872 0.00185 L -0.04649 0.00185 " pathEditMode="relative" ptsTypes="AA">
                                      <p:cBhvr>
                                        <p:cTn id="34" dur="2000" fill="hold"/>
                                        <p:tgtEl>
                                          <p:spTgt spid="13"/>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00963 0.00694 L 0.05104 0.00694 " pathEditMode="relative" ptsTypes="AA">
                                      <p:cBhvr>
                                        <p:cTn id="52" dur="2000" fill="hold"/>
                                        <p:tgtEl>
                                          <p:spTgt spid="32"/>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5" fill="hold" display="0">
                  <p:stCondLst>
                    <p:cond delay="indefinite"/>
                  </p:stCondLst>
                  <p:endCondLst>
                    <p:cond evt="onStopAudio" delay="0">
                      <p:tgtEl>
                        <p:sldTgt/>
                      </p:tgtEl>
                    </p:cond>
                  </p:endCondLst>
                </p:cTn>
                <p:tgtEl>
                  <p:spTgt spid="6"/>
                </p:tgtEl>
              </p:cMediaNode>
            </p:audio>
          </p:childTnLst>
        </p:cTn>
      </p:par>
    </p:tnLst>
    <p:bldLst>
      <p:bldP spid="41" grpId="0" animBg="1"/>
      <p:bldP spid="42"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D30E-110F-4F46-80BA-F371BB1BBFF0}"/>
              </a:ext>
            </a:extLst>
          </p:cNvPr>
          <p:cNvSpPr>
            <a:spLocks noGrp="1"/>
          </p:cNvSpPr>
          <p:nvPr>
            <p:ph type="title"/>
          </p:nvPr>
        </p:nvSpPr>
        <p:spPr/>
        <p:txBody>
          <a:bodyPr>
            <a:normAutofit fontScale="90000"/>
          </a:bodyPr>
          <a:lstStyle/>
          <a:p>
            <a:r>
              <a:rPr lang="en-US" dirty="0"/>
              <a:t>Application &amp; Future Work</a:t>
            </a:r>
          </a:p>
        </p:txBody>
      </p:sp>
      <p:pic>
        <p:nvPicPr>
          <p:cNvPr id="4" name="Picture 3">
            <a:extLst>
              <a:ext uri="{FF2B5EF4-FFF2-40B4-BE49-F238E27FC236}">
                <a16:creationId xmlns:a16="http://schemas.microsoft.com/office/drawing/2014/main" id="{AAEA61C3-2428-0A4C-A6E9-A5D80E30CECA}"/>
              </a:ext>
            </a:extLst>
          </p:cNvPr>
          <p:cNvPicPr>
            <a:picLocks noChangeAspect="1"/>
          </p:cNvPicPr>
          <p:nvPr/>
        </p:nvPicPr>
        <p:blipFill>
          <a:blip r:embed="rId6"/>
          <a:stretch>
            <a:fillRect/>
          </a:stretch>
        </p:blipFill>
        <p:spPr>
          <a:xfrm>
            <a:off x="805579" y="1761721"/>
            <a:ext cx="4254100" cy="3780410"/>
          </a:xfrm>
          <a:prstGeom prst="rect">
            <a:avLst/>
          </a:prstGeom>
        </p:spPr>
      </p:pic>
      <p:sp>
        <p:nvSpPr>
          <p:cNvPr id="5" name="Rounded Rectangle 4">
            <a:extLst>
              <a:ext uri="{FF2B5EF4-FFF2-40B4-BE49-F238E27FC236}">
                <a16:creationId xmlns:a16="http://schemas.microsoft.com/office/drawing/2014/main" id="{E443825E-E8A8-D746-A3A5-81D696DE5405}"/>
              </a:ext>
            </a:extLst>
          </p:cNvPr>
          <p:cNvSpPr/>
          <p:nvPr/>
        </p:nvSpPr>
        <p:spPr>
          <a:xfrm>
            <a:off x="1077835" y="1134962"/>
            <a:ext cx="4221480" cy="552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 with previous work:</a:t>
            </a:r>
          </a:p>
        </p:txBody>
      </p:sp>
      <p:sp>
        <p:nvSpPr>
          <p:cNvPr id="6" name="Rounded Rectangle 5">
            <a:extLst>
              <a:ext uri="{FF2B5EF4-FFF2-40B4-BE49-F238E27FC236}">
                <a16:creationId xmlns:a16="http://schemas.microsoft.com/office/drawing/2014/main" id="{CA2BB828-83C0-AF43-B611-09724E5EEC4A}"/>
              </a:ext>
            </a:extLst>
          </p:cNvPr>
          <p:cNvSpPr/>
          <p:nvPr/>
        </p:nvSpPr>
        <p:spPr>
          <a:xfrm>
            <a:off x="838199" y="5585669"/>
            <a:ext cx="4700753" cy="104521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With VSF:</a:t>
            </a:r>
          </a:p>
          <a:p>
            <a:pPr algn="ctr"/>
            <a:r>
              <a:rPr lang="en-US" dirty="0"/>
              <a:t>DMAMA moved closer further from the heel as incline and stiffness increased.</a:t>
            </a:r>
          </a:p>
        </p:txBody>
      </p:sp>
      <p:pic>
        <p:nvPicPr>
          <p:cNvPr id="7" name="Picture 6">
            <a:extLst>
              <a:ext uri="{FF2B5EF4-FFF2-40B4-BE49-F238E27FC236}">
                <a16:creationId xmlns:a16="http://schemas.microsoft.com/office/drawing/2014/main" id="{AE8D6E17-7454-6745-9496-4C8DC26B6B42}"/>
              </a:ext>
            </a:extLst>
          </p:cNvPr>
          <p:cNvPicPr>
            <a:picLocks noChangeAspect="1"/>
          </p:cNvPicPr>
          <p:nvPr/>
        </p:nvPicPr>
        <p:blipFill rotWithShape="1">
          <a:blip r:embed="rId7"/>
          <a:srcRect t="62144"/>
          <a:stretch/>
        </p:blipFill>
        <p:spPr>
          <a:xfrm>
            <a:off x="346685" y="5002447"/>
            <a:ext cx="2059588" cy="1166443"/>
          </a:xfrm>
          <a:prstGeom prst="rect">
            <a:avLst/>
          </a:prstGeom>
        </p:spPr>
      </p:pic>
      <p:cxnSp>
        <p:nvCxnSpPr>
          <p:cNvPr id="8" name="Straight Arrow Connector 7">
            <a:extLst>
              <a:ext uri="{FF2B5EF4-FFF2-40B4-BE49-F238E27FC236}">
                <a16:creationId xmlns:a16="http://schemas.microsoft.com/office/drawing/2014/main" id="{1D86D8D4-AA4D-0041-A222-9A53CBB32613}"/>
              </a:ext>
            </a:extLst>
          </p:cNvPr>
          <p:cNvCxnSpPr>
            <a:cxnSpLocks/>
            <a:stCxn id="5" idx="3"/>
            <a:endCxn id="9" idx="1"/>
          </p:cNvCxnSpPr>
          <p:nvPr/>
        </p:nvCxnSpPr>
        <p:spPr>
          <a:xfrm>
            <a:off x="5299315" y="1411107"/>
            <a:ext cx="1321651" cy="202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1380D656-1CF9-4748-8C75-3425866CE190}"/>
              </a:ext>
            </a:extLst>
          </p:cNvPr>
          <p:cNvSpPr/>
          <p:nvPr/>
        </p:nvSpPr>
        <p:spPr>
          <a:xfrm>
            <a:off x="6620966" y="1044290"/>
            <a:ext cx="5079385" cy="774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Biomimetic Prosthetic Ankle Control Law</a:t>
            </a:r>
          </a:p>
        </p:txBody>
      </p:sp>
      <p:pic>
        <p:nvPicPr>
          <p:cNvPr id="14" name="Picture 13">
            <a:extLst>
              <a:ext uri="{FF2B5EF4-FFF2-40B4-BE49-F238E27FC236}">
                <a16:creationId xmlns:a16="http://schemas.microsoft.com/office/drawing/2014/main" id="{CCAE8D4F-E7B7-9E44-9EA7-43B4C898DD13}"/>
              </a:ext>
            </a:extLst>
          </p:cNvPr>
          <p:cNvPicPr>
            <a:picLocks noChangeAspect="1"/>
          </p:cNvPicPr>
          <p:nvPr/>
        </p:nvPicPr>
        <p:blipFill>
          <a:blip r:embed="rId8"/>
          <a:stretch>
            <a:fillRect/>
          </a:stretch>
        </p:blipFill>
        <p:spPr>
          <a:xfrm>
            <a:off x="6739159" y="2105910"/>
            <a:ext cx="3872939" cy="4361341"/>
          </a:xfrm>
          <a:prstGeom prst="rect">
            <a:avLst/>
          </a:prstGeom>
        </p:spPr>
      </p:pic>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74D18C9F-9DF3-6746-B1BA-4D7FA6ABE3E5}"/>
                  </a:ext>
                </a:extLst>
              </p:cNvPr>
              <p:cNvSpPr/>
              <p:nvPr/>
            </p:nvSpPr>
            <p:spPr>
              <a:xfrm>
                <a:off x="9176157" y="2248385"/>
                <a:ext cx="2060839" cy="1045212"/>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−0.24 </m:t>
                        </m:r>
                        <m:r>
                          <a:rPr lang="en-US" sz="2400" b="0" i="1" smtClean="0">
                            <a:latin typeface="Cambria Math" panose="02040503050406030204" pitchFamily="18" charset="0"/>
                          </a:rPr>
                          <m:t>𝐼</m:t>
                        </m:r>
                      </m:num>
                      <m:den>
                        <m:r>
                          <a:rPr lang="en-US" sz="2400" b="0" i="1" smtClean="0">
                            <a:latin typeface="Cambria Math" panose="02040503050406030204" pitchFamily="18" charset="0"/>
                          </a:rPr>
                          <m:t>5.56 −0.3</m:t>
                        </m:r>
                        <m:r>
                          <a:rPr lang="en-US" sz="2400" b="0" i="1" smtClean="0">
                            <a:latin typeface="Cambria Math" panose="02040503050406030204" pitchFamily="18" charset="0"/>
                          </a:rPr>
                          <m:t>𝐼</m:t>
                        </m:r>
                      </m:den>
                    </m:f>
                  </m:oMath>
                </a14:m>
                <a:r>
                  <a:rPr lang="en-US" sz="2400" dirty="0"/>
                  <a:t> </a:t>
                </a:r>
              </a:p>
            </p:txBody>
          </p:sp>
        </mc:Choice>
        <mc:Fallback xmlns="">
          <p:sp>
            <p:nvSpPr>
              <p:cNvPr id="16" name="Rounded Rectangle 15">
                <a:extLst>
                  <a:ext uri="{FF2B5EF4-FFF2-40B4-BE49-F238E27FC236}">
                    <a16:creationId xmlns:a16="http://schemas.microsoft.com/office/drawing/2014/main" id="{74D18C9F-9DF3-6746-B1BA-4D7FA6ABE3E5}"/>
                  </a:ext>
                </a:extLst>
              </p:cNvPr>
              <p:cNvSpPr>
                <a:spLocks noRot="1" noChangeAspect="1" noMove="1" noResize="1" noEditPoints="1" noAdjustHandles="1" noChangeArrowheads="1" noChangeShapeType="1" noTextEdit="1"/>
              </p:cNvSpPr>
              <p:nvPr/>
            </p:nvSpPr>
            <p:spPr>
              <a:xfrm>
                <a:off x="9176157" y="2248385"/>
                <a:ext cx="2060839" cy="1045212"/>
              </a:xfrm>
              <a:prstGeom prst="roundRect">
                <a:avLst/>
              </a:prstGeom>
              <a:blipFill>
                <a:blip r:embed="rId9"/>
                <a:stretch>
                  <a:fillRect/>
                </a:stretch>
              </a:blipFill>
              <a:ln w="76200"/>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64D9E27-3AAE-844F-8164-0750E3223B8A}"/>
              </a:ext>
            </a:extLst>
          </p:cNvPr>
          <p:cNvSpPr>
            <a:spLocks noGrp="1"/>
          </p:cNvSpPr>
          <p:nvPr>
            <p:ph type="sldNum" sz="quarter" idx="12"/>
          </p:nvPr>
        </p:nvSpPr>
        <p:spPr/>
        <p:txBody>
          <a:bodyPr/>
          <a:lstStyle/>
          <a:p>
            <a:fld id="{89F35CA5-DA5E-9341-9D6D-3C576083B981}" type="slidenum">
              <a:rPr lang="en-US" smtClean="0"/>
              <a:t>7</a:t>
            </a:fld>
            <a:endParaRPr lang="en-US"/>
          </a:p>
        </p:txBody>
      </p:sp>
      <p:pic>
        <p:nvPicPr>
          <p:cNvPr id="10" name="Audio 9">
            <a:hlinkClick r:id="" action="ppaction://media"/>
            <a:extLst>
              <a:ext uri="{FF2B5EF4-FFF2-40B4-BE49-F238E27FC236}">
                <a16:creationId xmlns:a16="http://schemas.microsoft.com/office/drawing/2014/main" id="{E7F1C8AD-03D6-D946-8E34-CEC5E0DD684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464504817"/>
      </p:ext>
    </p:extLst>
  </p:cSld>
  <p:clrMapOvr>
    <a:masterClrMapping/>
  </p:clrMapOvr>
  <mc:AlternateContent xmlns:mc="http://schemas.openxmlformats.org/markup-compatibility/2006">
    <mc:Choice xmlns:p14="http://schemas.microsoft.com/office/powerpoint/2010/main" Requires="p14">
      <p:transition spd="slow" p14:dur="2000" advTm="36577"/>
    </mc:Choice>
    <mc:Fallback>
      <p:transition spd="slow" advTm="36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0"/>
                </p:tgtEl>
              </p:cMediaNode>
            </p:audio>
          </p:childTnLst>
        </p:cTn>
      </p:par>
    </p:tnLst>
    <p:bldLst>
      <p:bldP spid="6" grpId="0" animBg="1"/>
      <p:bldP spid="9"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E746-4464-1442-8ECC-845662D3641A}"/>
              </a:ext>
            </a:extLst>
          </p:cNvPr>
          <p:cNvSpPr>
            <a:spLocks noGrp="1"/>
          </p:cNvSpPr>
          <p:nvPr>
            <p:ph type="title"/>
          </p:nvPr>
        </p:nvSpPr>
        <p:spPr/>
        <p:txBody>
          <a:bodyPr>
            <a:normAutofit fontScale="90000"/>
          </a:bodyPr>
          <a:lstStyle/>
          <a:p>
            <a:r>
              <a:rPr lang="en-US" dirty="0"/>
              <a:t>Main Takeaways</a:t>
            </a:r>
          </a:p>
        </p:txBody>
      </p:sp>
      <p:sp>
        <p:nvSpPr>
          <p:cNvPr id="6" name="Rounded Rectangle 5">
            <a:extLst>
              <a:ext uri="{FF2B5EF4-FFF2-40B4-BE49-F238E27FC236}">
                <a16:creationId xmlns:a16="http://schemas.microsoft.com/office/drawing/2014/main" id="{26F1EAD0-6911-0A44-9813-37072E1AC8BB}"/>
              </a:ext>
            </a:extLst>
          </p:cNvPr>
          <p:cNvSpPr/>
          <p:nvPr/>
        </p:nvSpPr>
        <p:spPr>
          <a:xfrm>
            <a:off x="698665" y="1225153"/>
            <a:ext cx="10794669" cy="1423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DMAMA is sensitive to walking speed, ground slope and stair ambulation in unimpaired individuals.</a:t>
            </a:r>
          </a:p>
        </p:txBody>
      </p:sp>
      <p:sp>
        <p:nvSpPr>
          <p:cNvPr id="7" name="Rectangle 6">
            <a:extLst>
              <a:ext uri="{FF2B5EF4-FFF2-40B4-BE49-F238E27FC236}">
                <a16:creationId xmlns:a16="http://schemas.microsoft.com/office/drawing/2014/main" id="{87EF3945-26E9-EB40-9A89-F3B7CABADE4D}"/>
              </a:ext>
            </a:extLst>
          </p:cNvPr>
          <p:cNvSpPr/>
          <p:nvPr/>
        </p:nvSpPr>
        <p:spPr>
          <a:xfrm>
            <a:off x="653142" y="5320077"/>
            <a:ext cx="4633000" cy="707886"/>
          </a:xfrm>
          <a:prstGeom prst="rect">
            <a:avLst/>
          </a:prstGeom>
          <a:noFill/>
        </p:spPr>
        <p:txBody>
          <a:bodyPr wrap="none" lIns="91440" tIns="45720" rIns="91440" bIns="45720">
            <a:spAutoFit/>
          </a:bodyPr>
          <a:lstStyle/>
          <a:p>
            <a:r>
              <a:rPr lang="en-US" sz="4000" b="0" cap="none" spc="0" dirty="0">
                <a:ln w="0"/>
                <a:solidFill>
                  <a:schemeClr val="accent1"/>
                </a:solidFill>
                <a:effectLst>
                  <a:outerShdw blurRad="38100" dist="25400" dir="5400000" algn="ctr" rotWithShape="0">
                    <a:srgbClr val="6E747A">
                      <a:alpha val="43000"/>
                    </a:srgbClr>
                  </a:outerShdw>
                </a:effectLst>
              </a:rPr>
              <a:t>Acknowledgements</a:t>
            </a:r>
          </a:p>
        </p:txBody>
      </p:sp>
      <p:sp>
        <p:nvSpPr>
          <p:cNvPr id="3" name="Slide Number Placeholder 2">
            <a:extLst>
              <a:ext uri="{FF2B5EF4-FFF2-40B4-BE49-F238E27FC236}">
                <a16:creationId xmlns:a16="http://schemas.microsoft.com/office/drawing/2014/main" id="{AEEDF771-70A5-9548-9D32-818EA172FB49}"/>
              </a:ext>
            </a:extLst>
          </p:cNvPr>
          <p:cNvSpPr>
            <a:spLocks noGrp="1"/>
          </p:cNvSpPr>
          <p:nvPr>
            <p:ph type="sldNum" sz="quarter" idx="12"/>
          </p:nvPr>
        </p:nvSpPr>
        <p:spPr/>
        <p:txBody>
          <a:bodyPr/>
          <a:lstStyle/>
          <a:p>
            <a:fld id="{89F35CA5-DA5E-9341-9D6D-3C576083B981}" type="slidenum">
              <a:rPr lang="en-US" smtClean="0"/>
              <a:t>8</a:t>
            </a:fld>
            <a:endParaRPr lang="en-US"/>
          </a:p>
        </p:txBody>
      </p:sp>
      <p:sp>
        <p:nvSpPr>
          <p:cNvPr id="8" name="TextBox 7">
            <a:extLst>
              <a:ext uri="{FF2B5EF4-FFF2-40B4-BE49-F238E27FC236}">
                <a16:creationId xmlns:a16="http://schemas.microsoft.com/office/drawing/2014/main" id="{12D81E08-701D-804A-858B-BF06296C894E}"/>
              </a:ext>
            </a:extLst>
          </p:cNvPr>
          <p:cNvSpPr txBox="1"/>
          <p:nvPr/>
        </p:nvSpPr>
        <p:spPr>
          <a:xfrm>
            <a:off x="653142" y="6088878"/>
            <a:ext cx="8763938"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Funding from DOD (W81XWH1920024, W81XWH1710427) </a:t>
            </a:r>
          </a:p>
          <a:p>
            <a:endParaRPr lang="en-US" sz="2400" dirty="0"/>
          </a:p>
        </p:txBody>
      </p:sp>
      <p:sp>
        <p:nvSpPr>
          <p:cNvPr id="9" name="Rounded Rectangle 8">
            <a:extLst>
              <a:ext uri="{FF2B5EF4-FFF2-40B4-BE49-F238E27FC236}">
                <a16:creationId xmlns:a16="http://schemas.microsoft.com/office/drawing/2014/main" id="{637381FA-6833-D943-809C-CB288FF160F9}"/>
              </a:ext>
            </a:extLst>
          </p:cNvPr>
          <p:cNvSpPr/>
          <p:nvPr/>
        </p:nvSpPr>
        <p:spPr>
          <a:xfrm>
            <a:off x="698665" y="2904665"/>
            <a:ext cx="10794669" cy="1423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DMAMA is a promising measure to control semi-active (single-adjustment-per-stride) prostheses.</a:t>
            </a:r>
          </a:p>
        </p:txBody>
      </p:sp>
      <p:sp>
        <p:nvSpPr>
          <p:cNvPr id="10" name="Rectangle 9">
            <a:extLst>
              <a:ext uri="{FF2B5EF4-FFF2-40B4-BE49-F238E27FC236}">
                <a16:creationId xmlns:a16="http://schemas.microsoft.com/office/drawing/2014/main" id="{977363BA-46F4-9943-961C-193846E5C52B}"/>
              </a:ext>
            </a:extLst>
          </p:cNvPr>
          <p:cNvSpPr/>
          <p:nvPr/>
        </p:nvSpPr>
        <p:spPr>
          <a:xfrm>
            <a:off x="4734889" y="4500745"/>
            <a:ext cx="2722220" cy="707886"/>
          </a:xfrm>
          <a:prstGeom prst="rect">
            <a:avLst/>
          </a:prstGeom>
          <a:noFill/>
        </p:spPr>
        <p:txBody>
          <a:bodyPr wrap="none" lIns="91440" tIns="45720" rIns="91440" bIns="45720">
            <a:spAutoFit/>
          </a:bodyPr>
          <a:lstStyle/>
          <a:p>
            <a:r>
              <a:rPr lang="en-US" sz="4000" b="0" cap="none" spc="0" dirty="0">
                <a:ln w="0"/>
                <a:solidFill>
                  <a:schemeClr val="accent1"/>
                </a:solidFill>
                <a:effectLst>
                  <a:outerShdw blurRad="38100" dist="25400" dir="5400000" algn="ctr" rotWithShape="0">
                    <a:srgbClr val="6E747A">
                      <a:alpha val="43000"/>
                    </a:srgbClr>
                  </a:outerShdw>
                </a:effectLst>
              </a:rPr>
              <a:t>Thank you!</a:t>
            </a:r>
          </a:p>
        </p:txBody>
      </p:sp>
      <p:pic>
        <p:nvPicPr>
          <p:cNvPr id="11" name="Audio 10">
            <a:hlinkClick r:id="" action="ppaction://media"/>
            <a:extLst>
              <a:ext uri="{FF2B5EF4-FFF2-40B4-BE49-F238E27FC236}">
                <a16:creationId xmlns:a16="http://schemas.microsoft.com/office/drawing/2014/main" id="{D3AD03D6-AD52-D147-A846-8F90D4C84E1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022641898"/>
      </p:ext>
    </p:extLst>
  </p:cSld>
  <p:clrMapOvr>
    <a:masterClrMapping/>
  </p:clrMapOvr>
  <mc:AlternateContent xmlns:mc="http://schemas.openxmlformats.org/markup-compatibility/2006">
    <mc:Choice xmlns:p14="http://schemas.microsoft.com/office/powerpoint/2010/main" Requires="p14">
      <p:transition spd="slow" p14:dur="2000" advTm="19342"/>
    </mc:Choice>
    <mc:Fallback>
      <p:transition spd="slow" advTm="19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1"/>
                </p:tgtEl>
              </p:cMediaNode>
            </p:audio>
          </p:childTnLst>
        </p:cTn>
      </p:par>
    </p:tnLst>
    <p:bldLst>
      <p:bldP spid="6" grpId="0" animBg="1"/>
      <p:bldP spid="7" grpId="0"/>
      <p:bldP spid="8"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052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6|12.2|12.1|8.3|7.6|8.5"/>
</p:tagLst>
</file>

<file path=ppt/tags/tag2.xml><?xml version="1.0" encoding="utf-8"?>
<p:tagLst xmlns:a="http://schemas.openxmlformats.org/drawingml/2006/main" xmlns:r="http://schemas.openxmlformats.org/officeDocument/2006/relationships" xmlns:p="http://schemas.openxmlformats.org/presentationml/2006/main">
  <p:tag name="TIMING" val="|8.3|3.6|4.4|17.2|7.1"/>
</p:tagLst>
</file>

<file path=ppt/tags/tag3.xml><?xml version="1.0" encoding="utf-8"?>
<p:tagLst xmlns:a="http://schemas.openxmlformats.org/drawingml/2006/main" xmlns:r="http://schemas.openxmlformats.org/officeDocument/2006/relationships" xmlns:p="http://schemas.openxmlformats.org/presentationml/2006/main">
  <p:tag name="TIMING" val="|6.4|4.5|2.8"/>
</p:tagLst>
</file>

<file path=ppt/tags/tag4.xml><?xml version="1.0" encoding="utf-8"?>
<p:tagLst xmlns:a="http://schemas.openxmlformats.org/drawingml/2006/main" xmlns:r="http://schemas.openxmlformats.org/officeDocument/2006/relationships" xmlns:p="http://schemas.openxmlformats.org/presentationml/2006/main">
  <p:tag name="TIMING" val="|6.1|4.5|3.9|5.5"/>
</p:tagLst>
</file>

<file path=ppt/tags/tag5.xml><?xml version="1.0" encoding="utf-8"?>
<p:tagLst xmlns:a="http://schemas.openxmlformats.org/drawingml/2006/main" xmlns:r="http://schemas.openxmlformats.org/officeDocument/2006/relationships" xmlns:p="http://schemas.openxmlformats.org/presentationml/2006/main">
  <p:tag name="TIMING" val="|1.6|6.5|1.7|4.1|4.6|0.8|2.7|1.5|5.1"/>
</p:tagLst>
</file>

<file path=ppt/tags/tag6.xml><?xml version="1.0" encoding="utf-8"?>
<p:tagLst xmlns:a="http://schemas.openxmlformats.org/drawingml/2006/main" xmlns:r="http://schemas.openxmlformats.org/officeDocument/2006/relationships" xmlns:p="http://schemas.openxmlformats.org/presentationml/2006/main">
  <p:tag name="TIMING" val="|6.4|4.8|10.3"/>
</p:tagLst>
</file>

<file path=ppt/tags/tag7.xml><?xml version="1.0" encoding="utf-8"?>
<p:tagLst xmlns:a="http://schemas.openxmlformats.org/drawingml/2006/main" xmlns:r="http://schemas.openxmlformats.org/officeDocument/2006/relationships" xmlns:p="http://schemas.openxmlformats.org/presentationml/2006/main">
  <p:tag name="TIMING" val="|2.8|4.2|1.1"/>
</p:tagLst>
</file>

<file path=ppt/theme/theme1.xml><?xml version="1.0" encoding="utf-8"?>
<a:theme xmlns:a="http://schemas.openxmlformats.org/drawingml/2006/main" name="Widescreen_Lake">
  <a:themeElements>
    <a:clrScheme name="UWBrand">
      <a:dk1>
        <a:sysClr val="windowText" lastClr="000000"/>
      </a:dk1>
      <a:lt1>
        <a:srgbClr val="FFFFFF"/>
      </a:lt1>
      <a:dk2>
        <a:srgbClr val="FFFFFF"/>
      </a:dk2>
      <a:lt2>
        <a:srgbClr val="FFFFFF"/>
      </a:lt2>
      <a:accent1>
        <a:srgbClr val="C5050C"/>
      </a:accent1>
      <a:accent2>
        <a:srgbClr val="FF8000"/>
      </a:accent2>
      <a:accent3>
        <a:srgbClr val="FFBF00"/>
      </a:accent3>
      <a:accent4>
        <a:srgbClr val="97B85F"/>
      </a:accent4>
      <a:accent5>
        <a:srgbClr val="6B9999"/>
      </a:accent5>
      <a:accent6>
        <a:srgbClr val="386666"/>
      </a:accent6>
      <a:hlink>
        <a:srgbClr val="0479A8"/>
      </a:hlink>
      <a:folHlink>
        <a:srgbClr val="0479A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de_Lake" id="{0B4CEAFA-E7B9-4A67-98AD-030F079540FF}" vid="{AB13EDFE-268A-4FB9-967D-C0075FACAD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Wide_Lake</Template>
  <TotalTime>5492</TotalTime>
  <Words>1045</Words>
  <Application>Microsoft Macintosh PowerPoint</Application>
  <PresentationFormat>Widescreen</PresentationFormat>
  <Paragraphs>86</Paragraphs>
  <Slides>12</Slides>
  <Notes>7</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Widescreen_Lake</vt:lpstr>
      <vt:lpstr>The Effect of Walking Speed, Slopes, and Stairs on Dynamic Mean Ankle Moment Arm </vt:lpstr>
      <vt:lpstr>Prosthetic Foot Control</vt:lpstr>
      <vt:lpstr>Dynamic Mean Ankle Moment Arm (DMAMA)</vt:lpstr>
      <vt:lpstr>Previous Work with VSF</vt:lpstr>
      <vt:lpstr>Our Study</vt:lpstr>
      <vt:lpstr>Key Findings</vt:lpstr>
      <vt:lpstr>Application &amp; Future Work</vt:lpstr>
      <vt:lpstr>Main Takeaways</vt:lpstr>
      <vt:lpstr>PowerPoint Presentation</vt:lpstr>
      <vt:lpstr>Prosthetic Foot Control</vt:lpstr>
      <vt:lpstr>PowerPoint Presentation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Fehr, Katherine H</dc:creator>
  <cp:lastModifiedBy>Fehr, Katherine H</cp:lastModifiedBy>
  <cp:revision>35</cp:revision>
  <dcterms:created xsi:type="dcterms:W3CDTF">2021-08-02T18:40:59Z</dcterms:created>
  <dcterms:modified xsi:type="dcterms:W3CDTF">2021-08-13T18:15:50Z</dcterms:modified>
</cp:coreProperties>
</file>